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0"/>
  </p:notesMasterIdLst>
  <p:sldIdLst>
    <p:sldId id="257" r:id="rId4"/>
    <p:sldId id="2136" r:id="rId5"/>
    <p:sldId id="2636" r:id="rId6"/>
    <p:sldId id="2002" r:id="rId7"/>
    <p:sldId id="2042" r:id="rId8"/>
    <p:sldId id="3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9999FF"/>
    <a:srgbClr val="FFABDD"/>
    <a:srgbClr val="FF71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2"/>
    <p:restoredTop sz="96302"/>
  </p:normalViewPr>
  <p:slideViewPr>
    <p:cSldViewPr snapToGrid="0" snapToObjects="1">
      <p:cViewPr varScale="1">
        <p:scale>
          <a:sx n="159" d="100"/>
          <a:sy n="159" d="100"/>
        </p:scale>
        <p:origin x="21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mintwireless-my.sharepoint.com/personal/james_swan_mintpayments_com/Documents/Documents%201/Historical%20financial%20information/20221017-Historical%20Financial%20Information%20(Board%20&amp;%20Risk)-JS%20(Sep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ntwireless-my.sharepoint.com/personal/james_swan_mintpayments_com/Documents/Documents%201/Historical%20financial%20information/20221017-Historical%20Financial%20Information%20(Board%20&amp;%20Risk)-JS%20(Sep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spc="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r>
              <a:rPr lang="en-AU" b="1" dirty="0"/>
              <a:t>Travel revenue &amp; travel merchants</a:t>
            </a:r>
          </a:p>
        </c:rich>
      </c:tx>
      <c:overlay val="1"/>
      <c:spPr>
        <a:noFill/>
        <a:ln>
          <a:noFill/>
        </a:ln>
        <a:effectLst/>
      </c:spPr>
      <c:txPr>
        <a:bodyPr rot="0" spcFirstLastPara="1" vertOverflow="ellipsis" vert="horz" wrap="square" anchor="ctr" anchorCtr="1"/>
        <a:lstStyle/>
        <a:p>
          <a:pPr>
            <a:defRPr sz="840" b="1" i="0" u="none" strike="noStrike" kern="1200" spc="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title>
    <c:autoTitleDeleted val="0"/>
    <c:plotArea>
      <c:layout/>
      <c:barChart>
        <c:barDir val="col"/>
        <c:grouping val="stacked"/>
        <c:varyColors val="0"/>
        <c:ser>
          <c:idx val="0"/>
          <c:order val="0"/>
          <c:tx>
            <c:v>Travel revenue</c:v>
          </c:tx>
          <c:spPr>
            <a:solidFill>
              <a:srgbClr val="C7C8C0"/>
            </a:solidFill>
            <a:ln>
              <a:noFill/>
            </a:ln>
            <a:effectLst/>
          </c:spPr>
          <c:invertIfNegative val="0"/>
          <c:cat>
            <c:numRef>
              <c:f>'4.5 Mint KPIs - Merchant data'!$K$23:$AW$23</c:f>
              <c:numCache>
                <c:formatCode>[$-C09]_(mmm\-yy_);@_)</c:formatCode>
                <c:ptCount val="39"/>
                <c:pt idx="0">
                  <c:v>43677</c:v>
                </c:pt>
                <c:pt idx="1">
                  <c:v>43708</c:v>
                </c:pt>
                <c:pt idx="2">
                  <c:v>43738</c:v>
                </c:pt>
                <c:pt idx="3">
                  <c:v>43769</c:v>
                </c:pt>
                <c:pt idx="4">
                  <c:v>43799</c:v>
                </c:pt>
                <c:pt idx="5">
                  <c:v>43830</c:v>
                </c:pt>
                <c:pt idx="6">
                  <c:v>43861</c:v>
                </c:pt>
                <c:pt idx="7">
                  <c:v>43890</c:v>
                </c:pt>
                <c:pt idx="8">
                  <c:v>43921</c:v>
                </c:pt>
                <c:pt idx="9">
                  <c:v>43951</c:v>
                </c:pt>
                <c:pt idx="10">
                  <c:v>43982</c:v>
                </c:pt>
                <c:pt idx="11">
                  <c:v>44012</c:v>
                </c:pt>
                <c:pt idx="12">
                  <c:v>44043</c:v>
                </c:pt>
                <c:pt idx="13">
                  <c:v>44074</c:v>
                </c:pt>
                <c:pt idx="14">
                  <c:v>44104</c:v>
                </c:pt>
                <c:pt idx="15">
                  <c:v>44135</c:v>
                </c:pt>
                <c:pt idx="16">
                  <c:v>44165</c:v>
                </c:pt>
                <c:pt idx="17">
                  <c:v>44196</c:v>
                </c:pt>
                <c:pt idx="18">
                  <c:v>44227</c:v>
                </c:pt>
                <c:pt idx="19">
                  <c:v>44255</c:v>
                </c:pt>
                <c:pt idx="20">
                  <c:v>44286</c:v>
                </c:pt>
                <c:pt idx="21">
                  <c:v>44316</c:v>
                </c:pt>
                <c:pt idx="22">
                  <c:v>44347</c:v>
                </c:pt>
                <c:pt idx="23">
                  <c:v>44377</c:v>
                </c:pt>
                <c:pt idx="24">
                  <c:v>44408</c:v>
                </c:pt>
                <c:pt idx="25">
                  <c:v>44439</c:v>
                </c:pt>
                <c:pt idx="26">
                  <c:v>44469</c:v>
                </c:pt>
                <c:pt idx="27">
                  <c:v>44500</c:v>
                </c:pt>
                <c:pt idx="28">
                  <c:v>44530</c:v>
                </c:pt>
                <c:pt idx="29">
                  <c:v>44561</c:v>
                </c:pt>
                <c:pt idx="30">
                  <c:v>44592</c:v>
                </c:pt>
                <c:pt idx="31">
                  <c:v>44620</c:v>
                </c:pt>
                <c:pt idx="32">
                  <c:v>44651</c:v>
                </c:pt>
                <c:pt idx="33">
                  <c:v>44681</c:v>
                </c:pt>
                <c:pt idx="34">
                  <c:v>44712</c:v>
                </c:pt>
                <c:pt idx="35">
                  <c:v>44742</c:v>
                </c:pt>
                <c:pt idx="36">
                  <c:v>44773</c:v>
                </c:pt>
                <c:pt idx="37">
                  <c:v>44804</c:v>
                </c:pt>
                <c:pt idx="38">
                  <c:v>44834</c:v>
                </c:pt>
              </c:numCache>
            </c:numRef>
          </c:cat>
          <c:val>
            <c:numRef>
              <c:f>'4.4 Mint KPIs - Key Verticals'!$M$16:$AY$16</c:f>
              <c:numCache>
                <c:formatCode>_(#,##0_);\(#,##0\);"-"_);@_)</c:formatCode>
                <c:ptCount val="39"/>
                <c:pt idx="0">
                  <c:v>154.82968816477398</c:v>
                </c:pt>
                <c:pt idx="1">
                  <c:v>178.96515174434796</c:v>
                </c:pt>
                <c:pt idx="2">
                  <c:v>153.01933361465899</c:v>
                </c:pt>
                <c:pt idx="3">
                  <c:v>173.706320000201</c:v>
                </c:pt>
                <c:pt idx="4">
                  <c:v>154.890149999773</c:v>
                </c:pt>
                <c:pt idx="5">
                  <c:v>142.535029998879</c:v>
                </c:pt>
                <c:pt idx="6">
                  <c:v>169.798359999817</c:v>
                </c:pt>
                <c:pt idx="7">
                  <c:v>184.80394000068299</c:v>
                </c:pt>
                <c:pt idx="8">
                  <c:v>92.831985479835993</c:v>
                </c:pt>
                <c:pt idx="9">
                  <c:v>17.669059164876</c:v>
                </c:pt>
                <c:pt idx="10">
                  <c:v>11.803659999141994</c:v>
                </c:pt>
                <c:pt idx="11">
                  <c:v>20.783583298319975</c:v>
                </c:pt>
                <c:pt idx="12">
                  <c:v>12.448910800052003</c:v>
                </c:pt>
                <c:pt idx="13">
                  <c:v>12.800699587535</c:v>
                </c:pt>
                <c:pt idx="14">
                  <c:v>44.319338355481001</c:v>
                </c:pt>
                <c:pt idx="15">
                  <c:v>23.437026781137</c:v>
                </c:pt>
                <c:pt idx="16">
                  <c:v>28.954092105369</c:v>
                </c:pt>
                <c:pt idx="17">
                  <c:v>38.577653691258</c:v>
                </c:pt>
                <c:pt idx="18">
                  <c:v>34.626434224372005</c:v>
                </c:pt>
                <c:pt idx="19">
                  <c:v>50.385100979108003</c:v>
                </c:pt>
                <c:pt idx="20">
                  <c:v>75.572092657181003</c:v>
                </c:pt>
                <c:pt idx="21">
                  <c:v>83.915053167536016</c:v>
                </c:pt>
                <c:pt idx="22">
                  <c:v>88.660188486940982</c:v>
                </c:pt>
                <c:pt idx="23">
                  <c:v>79.405136066184994</c:v>
                </c:pt>
                <c:pt idx="24">
                  <c:v>58.283563479605</c:v>
                </c:pt>
                <c:pt idx="25">
                  <c:v>51.575041140581988</c:v>
                </c:pt>
                <c:pt idx="26">
                  <c:v>61.868163252481011</c:v>
                </c:pt>
                <c:pt idx="27">
                  <c:v>85.023771676734995</c:v>
                </c:pt>
                <c:pt idx="28">
                  <c:v>130.78237286983702</c:v>
                </c:pt>
                <c:pt idx="29">
                  <c:v>104.97632545962202</c:v>
                </c:pt>
                <c:pt idx="30">
                  <c:v>98.767730000006011</c:v>
                </c:pt>
                <c:pt idx="31">
                  <c:v>173.91251462332295</c:v>
                </c:pt>
                <c:pt idx="32">
                  <c:v>296.19815023853994</c:v>
                </c:pt>
                <c:pt idx="33">
                  <c:v>313.42559948922894</c:v>
                </c:pt>
                <c:pt idx="34">
                  <c:v>408.78297405352197</c:v>
                </c:pt>
                <c:pt idx="35">
                  <c:v>419.736693555172</c:v>
                </c:pt>
                <c:pt idx="36">
                  <c:v>367.62130316844315</c:v>
                </c:pt>
                <c:pt idx="37">
                  <c:v>457.82191025355201</c:v>
                </c:pt>
                <c:pt idx="38">
                  <c:v>442.81916743358204</c:v>
                </c:pt>
              </c:numCache>
            </c:numRef>
          </c:val>
          <c:extLst>
            <c:ext xmlns:c16="http://schemas.microsoft.com/office/drawing/2014/chart" uri="{C3380CC4-5D6E-409C-BE32-E72D297353CC}">
              <c16:uniqueId val="{00000000-F0EF-4F20-A7FA-393213728CA5}"/>
            </c:ext>
          </c:extLst>
        </c:ser>
        <c:dLbls>
          <c:showLegendKey val="0"/>
          <c:showVal val="0"/>
          <c:showCatName val="0"/>
          <c:showSerName val="0"/>
          <c:showPercent val="0"/>
          <c:showBubbleSize val="0"/>
        </c:dLbls>
        <c:gapWidth val="150"/>
        <c:overlap val="100"/>
        <c:axId val="621645624"/>
        <c:axId val="621646264"/>
      </c:barChart>
      <c:lineChart>
        <c:grouping val="standard"/>
        <c:varyColors val="0"/>
        <c:ser>
          <c:idx val="1"/>
          <c:order val="1"/>
          <c:tx>
            <c:v>Travel merchants</c:v>
          </c:tx>
          <c:spPr>
            <a:ln w="28575" cap="rnd">
              <a:solidFill>
                <a:schemeClr val="tx1"/>
              </a:solidFill>
              <a:round/>
            </a:ln>
            <a:effectLst/>
          </c:spPr>
          <c:marker>
            <c:symbol val="none"/>
          </c:marker>
          <c:cat>
            <c:numRef>
              <c:f>'4.5 Mint KPIs - Merchant data'!$K$23:$AT$23</c:f>
              <c:numCache>
                <c:formatCode>[$-C09]_(mmm\-yy_);@_)</c:formatCode>
                <c:ptCount val="36"/>
                <c:pt idx="0">
                  <c:v>43677</c:v>
                </c:pt>
                <c:pt idx="1">
                  <c:v>43708</c:v>
                </c:pt>
                <c:pt idx="2">
                  <c:v>43738</c:v>
                </c:pt>
                <c:pt idx="3">
                  <c:v>43769</c:v>
                </c:pt>
                <c:pt idx="4">
                  <c:v>43799</c:v>
                </c:pt>
                <c:pt idx="5">
                  <c:v>43830</c:v>
                </c:pt>
                <c:pt idx="6">
                  <c:v>43861</c:v>
                </c:pt>
                <c:pt idx="7">
                  <c:v>43890</c:v>
                </c:pt>
                <c:pt idx="8">
                  <c:v>43921</c:v>
                </c:pt>
                <c:pt idx="9">
                  <c:v>43951</c:v>
                </c:pt>
                <c:pt idx="10">
                  <c:v>43982</c:v>
                </c:pt>
                <c:pt idx="11">
                  <c:v>44012</c:v>
                </c:pt>
                <c:pt idx="12">
                  <c:v>44043</c:v>
                </c:pt>
                <c:pt idx="13">
                  <c:v>44074</c:v>
                </c:pt>
                <c:pt idx="14">
                  <c:v>44104</c:v>
                </c:pt>
                <c:pt idx="15">
                  <c:v>44135</c:v>
                </c:pt>
                <c:pt idx="16">
                  <c:v>44165</c:v>
                </c:pt>
                <c:pt idx="17">
                  <c:v>44196</c:v>
                </c:pt>
                <c:pt idx="18">
                  <c:v>44227</c:v>
                </c:pt>
                <c:pt idx="19">
                  <c:v>44255</c:v>
                </c:pt>
                <c:pt idx="20">
                  <c:v>44286</c:v>
                </c:pt>
                <c:pt idx="21">
                  <c:v>44316</c:v>
                </c:pt>
                <c:pt idx="22">
                  <c:v>44347</c:v>
                </c:pt>
                <c:pt idx="23">
                  <c:v>44377</c:v>
                </c:pt>
                <c:pt idx="24">
                  <c:v>44408</c:v>
                </c:pt>
                <c:pt idx="25">
                  <c:v>44439</c:v>
                </c:pt>
                <c:pt idx="26">
                  <c:v>44469</c:v>
                </c:pt>
                <c:pt idx="27">
                  <c:v>44500</c:v>
                </c:pt>
                <c:pt idx="28">
                  <c:v>44530</c:v>
                </c:pt>
                <c:pt idx="29">
                  <c:v>44561</c:v>
                </c:pt>
                <c:pt idx="30">
                  <c:v>44592</c:v>
                </c:pt>
                <c:pt idx="31">
                  <c:v>44620</c:v>
                </c:pt>
                <c:pt idx="32">
                  <c:v>44651</c:v>
                </c:pt>
                <c:pt idx="33">
                  <c:v>44681</c:v>
                </c:pt>
                <c:pt idx="34">
                  <c:v>44712</c:v>
                </c:pt>
                <c:pt idx="35">
                  <c:v>44742</c:v>
                </c:pt>
              </c:numCache>
            </c:numRef>
          </c:cat>
          <c:val>
            <c:numRef>
              <c:f>'4.5 Mint KPIs - Merchant data'!$K$27:$AW$27</c:f>
              <c:numCache>
                <c:formatCode>_(#,##0_);\(#,##0\);"-"_);@_)</c:formatCode>
                <c:ptCount val="39"/>
                <c:pt idx="0">
                  <c:v>260</c:v>
                </c:pt>
                <c:pt idx="1">
                  <c:v>267</c:v>
                </c:pt>
                <c:pt idx="2">
                  <c:v>278</c:v>
                </c:pt>
                <c:pt idx="3">
                  <c:v>290</c:v>
                </c:pt>
                <c:pt idx="4">
                  <c:v>298</c:v>
                </c:pt>
                <c:pt idx="5">
                  <c:v>306</c:v>
                </c:pt>
                <c:pt idx="6">
                  <c:v>317</c:v>
                </c:pt>
                <c:pt idx="7">
                  <c:v>335</c:v>
                </c:pt>
                <c:pt idx="8">
                  <c:v>369</c:v>
                </c:pt>
                <c:pt idx="9">
                  <c:v>377</c:v>
                </c:pt>
                <c:pt idx="10">
                  <c:v>386</c:v>
                </c:pt>
                <c:pt idx="11">
                  <c:v>391</c:v>
                </c:pt>
                <c:pt idx="12">
                  <c:v>407</c:v>
                </c:pt>
                <c:pt idx="13">
                  <c:v>421</c:v>
                </c:pt>
                <c:pt idx="14">
                  <c:v>429</c:v>
                </c:pt>
                <c:pt idx="15">
                  <c:v>437</c:v>
                </c:pt>
                <c:pt idx="16">
                  <c:v>450</c:v>
                </c:pt>
                <c:pt idx="17">
                  <c:v>453</c:v>
                </c:pt>
                <c:pt idx="18">
                  <c:v>458</c:v>
                </c:pt>
                <c:pt idx="19">
                  <c:v>474</c:v>
                </c:pt>
                <c:pt idx="20">
                  <c:v>477</c:v>
                </c:pt>
                <c:pt idx="21">
                  <c:v>429</c:v>
                </c:pt>
                <c:pt idx="22">
                  <c:v>432</c:v>
                </c:pt>
                <c:pt idx="23">
                  <c:v>430</c:v>
                </c:pt>
                <c:pt idx="24">
                  <c:v>434</c:v>
                </c:pt>
                <c:pt idx="25">
                  <c:v>439</c:v>
                </c:pt>
                <c:pt idx="26">
                  <c:v>589</c:v>
                </c:pt>
                <c:pt idx="27">
                  <c:v>665</c:v>
                </c:pt>
                <c:pt idx="28">
                  <c:v>727</c:v>
                </c:pt>
                <c:pt idx="29">
                  <c:v>798</c:v>
                </c:pt>
                <c:pt idx="30">
                  <c:v>812</c:v>
                </c:pt>
                <c:pt idx="31">
                  <c:v>817</c:v>
                </c:pt>
                <c:pt idx="32">
                  <c:v>846</c:v>
                </c:pt>
                <c:pt idx="33">
                  <c:v>858</c:v>
                </c:pt>
                <c:pt idx="34">
                  <c:v>869</c:v>
                </c:pt>
                <c:pt idx="35">
                  <c:v>890</c:v>
                </c:pt>
                <c:pt idx="36">
                  <c:v>909</c:v>
                </c:pt>
                <c:pt idx="37">
                  <c:v>936</c:v>
                </c:pt>
                <c:pt idx="38">
                  <c:v>938</c:v>
                </c:pt>
              </c:numCache>
            </c:numRef>
          </c:val>
          <c:smooth val="0"/>
          <c:extLst>
            <c:ext xmlns:c16="http://schemas.microsoft.com/office/drawing/2014/chart" uri="{C3380CC4-5D6E-409C-BE32-E72D297353CC}">
              <c16:uniqueId val="{00000001-F0EF-4F20-A7FA-393213728CA5}"/>
            </c:ext>
          </c:extLst>
        </c:ser>
        <c:dLbls>
          <c:showLegendKey val="0"/>
          <c:showVal val="0"/>
          <c:showCatName val="0"/>
          <c:showSerName val="0"/>
          <c:showPercent val="0"/>
          <c:showBubbleSize val="0"/>
        </c:dLbls>
        <c:marker val="1"/>
        <c:smooth val="0"/>
        <c:axId val="777599928"/>
        <c:axId val="777595768"/>
      </c:lineChart>
      <c:dateAx>
        <c:axId val="621645624"/>
        <c:scaling>
          <c:orientation val="minMax"/>
        </c:scaling>
        <c:delete val="0"/>
        <c:axPos val="b"/>
        <c:numFmt formatCode="[$-C09]_(mmm\-yy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crossAx val="621646264"/>
        <c:crosses val="autoZero"/>
        <c:auto val="1"/>
        <c:lblOffset val="100"/>
        <c:baseTimeUnit val="months"/>
      </c:dateAx>
      <c:valAx>
        <c:axId val="621646264"/>
        <c:scaling>
          <c:orientation val="minMax"/>
        </c:scaling>
        <c:delete val="0"/>
        <c:axPos val="l"/>
        <c:majorGridlines>
          <c:spPr>
            <a:ln w="9525" cap="flat" cmpd="sng" algn="ctr">
              <a:solidFill>
                <a:schemeClr val="tx1">
                  <a:lumMod val="15000"/>
                  <a:lumOff val="85000"/>
                  <a:alpha val="50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r>
                  <a:rPr lang="en-AU"/>
                  <a:t>Revenue A$'000</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title>
        <c:numFmt formatCode="_(#,##0_);\(#,##0\);&quot;-&quot;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crossAx val="621645624"/>
        <c:crosses val="autoZero"/>
        <c:crossBetween val="between"/>
      </c:valAx>
      <c:valAx>
        <c:axId val="777595768"/>
        <c:scaling>
          <c:orientation val="minMax"/>
        </c:scaling>
        <c:delete val="0"/>
        <c:axPos val="r"/>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r>
                  <a:rPr lang="en-AU"/>
                  <a:t>No. of merchants</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title>
        <c:numFmt formatCode="_(#,##0_);\(#,##0\);&quot;-&quot;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crossAx val="777599928"/>
        <c:crosses val="max"/>
        <c:crossBetween val="between"/>
      </c:valAx>
      <c:dateAx>
        <c:axId val="777599928"/>
        <c:scaling>
          <c:orientation val="minMax"/>
        </c:scaling>
        <c:delete val="1"/>
        <c:axPos val="b"/>
        <c:numFmt formatCode="[$-C09]_(mmm\-yy_);@_)" sourceLinked="1"/>
        <c:majorTickMark val="out"/>
        <c:minorTickMark val="none"/>
        <c:tickLblPos val="nextTo"/>
        <c:crossAx val="77759576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700">
          <a:latin typeface="Malgun Gothic" panose="020B0503020000020004" pitchFamily="34" charset="-127"/>
          <a:ea typeface="Malgun Gothic" panose="020B0503020000020004" pitchFamily="34" charset="-12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spc="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r>
              <a:rPr lang="en-US" b="1" dirty="0"/>
              <a:t>Mint Monthly TTV</a:t>
            </a:r>
          </a:p>
        </c:rich>
      </c:tx>
      <c:overlay val="0"/>
      <c:spPr>
        <a:noFill/>
        <a:ln>
          <a:noFill/>
        </a:ln>
        <a:effectLst/>
      </c:spPr>
      <c:txPr>
        <a:bodyPr rot="0" spcFirstLastPara="1" vertOverflow="ellipsis" vert="horz" wrap="square" anchor="ctr" anchorCtr="1"/>
        <a:lstStyle/>
        <a:p>
          <a:pPr>
            <a:defRPr sz="840" b="1" i="0" u="none" strike="noStrike" kern="1200" spc="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title>
    <c:autoTitleDeleted val="0"/>
    <c:plotArea>
      <c:layout>
        <c:manualLayout>
          <c:layoutTarget val="inner"/>
          <c:xMode val="edge"/>
          <c:yMode val="edge"/>
          <c:x val="0.11173224446498423"/>
          <c:y val="4.7619047619047616E-2"/>
          <c:w val="0.86647478871976069"/>
          <c:h val="0.73244673961209394"/>
        </c:manualLayout>
      </c:layout>
      <c:barChart>
        <c:barDir val="col"/>
        <c:grouping val="stacked"/>
        <c:varyColors val="0"/>
        <c:ser>
          <c:idx val="0"/>
          <c:order val="0"/>
          <c:tx>
            <c:v>TTV</c:v>
          </c:tx>
          <c:spPr>
            <a:solidFill>
              <a:srgbClr val="C7C8C0"/>
            </a:solidFill>
            <a:ln>
              <a:noFill/>
            </a:ln>
            <a:effectLst/>
          </c:spPr>
          <c:invertIfNegative val="0"/>
          <c:cat>
            <c:numRef>
              <c:f>'3.1 Consolidated IS'!$I$5:$AU$5</c:f>
              <c:numCache>
                <c:formatCode>[$-C09]_(mmm\-yy_);@_)</c:formatCode>
                <c:ptCount val="39"/>
                <c:pt idx="0">
                  <c:v>43677</c:v>
                </c:pt>
                <c:pt idx="1">
                  <c:v>43708</c:v>
                </c:pt>
                <c:pt idx="2">
                  <c:v>43738</c:v>
                </c:pt>
                <c:pt idx="3">
                  <c:v>43769</c:v>
                </c:pt>
                <c:pt idx="4">
                  <c:v>43799</c:v>
                </c:pt>
                <c:pt idx="5">
                  <c:v>43830</c:v>
                </c:pt>
                <c:pt idx="6">
                  <c:v>43861</c:v>
                </c:pt>
                <c:pt idx="7">
                  <c:v>43890</c:v>
                </c:pt>
                <c:pt idx="8">
                  <c:v>43921</c:v>
                </c:pt>
                <c:pt idx="9">
                  <c:v>43951</c:v>
                </c:pt>
                <c:pt idx="10">
                  <c:v>43982</c:v>
                </c:pt>
                <c:pt idx="11">
                  <c:v>44012</c:v>
                </c:pt>
                <c:pt idx="12">
                  <c:v>44043</c:v>
                </c:pt>
                <c:pt idx="13">
                  <c:v>44074</c:v>
                </c:pt>
                <c:pt idx="14">
                  <c:v>44104</c:v>
                </c:pt>
                <c:pt idx="15">
                  <c:v>44135</c:v>
                </c:pt>
                <c:pt idx="16">
                  <c:v>44165</c:v>
                </c:pt>
                <c:pt idx="17">
                  <c:v>44196</c:v>
                </c:pt>
                <c:pt idx="18">
                  <c:v>44227</c:v>
                </c:pt>
                <c:pt idx="19">
                  <c:v>44255</c:v>
                </c:pt>
                <c:pt idx="20">
                  <c:v>44286</c:v>
                </c:pt>
                <c:pt idx="21">
                  <c:v>44316</c:v>
                </c:pt>
                <c:pt idx="22">
                  <c:v>44347</c:v>
                </c:pt>
                <c:pt idx="23">
                  <c:v>44377</c:v>
                </c:pt>
                <c:pt idx="24">
                  <c:v>44408</c:v>
                </c:pt>
                <c:pt idx="25">
                  <c:v>44439</c:v>
                </c:pt>
                <c:pt idx="26">
                  <c:v>44469</c:v>
                </c:pt>
                <c:pt idx="27">
                  <c:v>44500</c:v>
                </c:pt>
                <c:pt idx="28">
                  <c:v>44530</c:v>
                </c:pt>
                <c:pt idx="29">
                  <c:v>44561</c:v>
                </c:pt>
                <c:pt idx="30">
                  <c:v>44592</c:v>
                </c:pt>
                <c:pt idx="31">
                  <c:v>44620</c:v>
                </c:pt>
                <c:pt idx="32">
                  <c:v>44651</c:v>
                </c:pt>
                <c:pt idx="33">
                  <c:v>44681</c:v>
                </c:pt>
                <c:pt idx="34">
                  <c:v>44712</c:v>
                </c:pt>
                <c:pt idx="35">
                  <c:v>44742</c:v>
                </c:pt>
                <c:pt idx="36">
                  <c:v>44773</c:v>
                </c:pt>
                <c:pt idx="37">
                  <c:v>44804</c:v>
                </c:pt>
                <c:pt idx="38">
                  <c:v>44834</c:v>
                </c:pt>
              </c:numCache>
            </c:numRef>
          </c:cat>
          <c:val>
            <c:numRef>
              <c:f>'3.1 Consolidated IS'!$I$38:$AU$38</c:f>
              <c:numCache>
                <c:formatCode>_(#,##0_);\(#,##0\);"-"_);@_)</c:formatCode>
                <c:ptCount val="39"/>
                <c:pt idx="0">
                  <c:v>69052711.3670405</c:v>
                </c:pt>
                <c:pt idx="1">
                  <c:v>74312548.986386925</c:v>
                </c:pt>
                <c:pt idx="2">
                  <c:v>70705500.390866399</c:v>
                </c:pt>
                <c:pt idx="3">
                  <c:v>79301097.407854766</c:v>
                </c:pt>
                <c:pt idx="4">
                  <c:v>74948422.522374183</c:v>
                </c:pt>
                <c:pt idx="5">
                  <c:v>66396107.824259385</c:v>
                </c:pt>
                <c:pt idx="6">
                  <c:v>74134177.172363073</c:v>
                </c:pt>
                <c:pt idx="7">
                  <c:v>78030357.613662004</c:v>
                </c:pt>
                <c:pt idx="8">
                  <c:v>43619768.70920863</c:v>
                </c:pt>
                <c:pt idx="9">
                  <c:v>5897654.8514959076</c:v>
                </c:pt>
                <c:pt idx="10">
                  <c:v>14573672.681000439</c:v>
                </c:pt>
                <c:pt idx="11">
                  <c:v>19266613.246561825</c:v>
                </c:pt>
                <c:pt idx="12">
                  <c:v>22743458.66270338</c:v>
                </c:pt>
                <c:pt idx="13">
                  <c:v>18768610.566907898</c:v>
                </c:pt>
                <c:pt idx="14">
                  <c:v>22253374.108563367</c:v>
                </c:pt>
                <c:pt idx="15">
                  <c:v>26596440.61145639</c:v>
                </c:pt>
                <c:pt idx="16">
                  <c:v>28129877.993918519</c:v>
                </c:pt>
                <c:pt idx="17">
                  <c:v>29473040.639247611</c:v>
                </c:pt>
                <c:pt idx="18">
                  <c:v>24360535.826108046</c:v>
                </c:pt>
                <c:pt idx="19">
                  <c:v>26279460.936812792</c:v>
                </c:pt>
                <c:pt idx="20">
                  <c:v>31923432.797527246</c:v>
                </c:pt>
                <c:pt idx="21">
                  <c:v>33110020.442382846</c:v>
                </c:pt>
                <c:pt idx="22">
                  <c:v>33955443.608890504</c:v>
                </c:pt>
                <c:pt idx="23">
                  <c:v>31783212.863950234</c:v>
                </c:pt>
                <c:pt idx="24">
                  <c:v>29114086.31606774</c:v>
                </c:pt>
                <c:pt idx="25">
                  <c:v>20663770.168426622</c:v>
                </c:pt>
                <c:pt idx="26">
                  <c:v>150129403.72123572</c:v>
                </c:pt>
                <c:pt idx="27">
                  <c:v>150469096.02165949</c:v>
                </c:pt>
                <c:pt idx="28">
                  <c:v>169361384.44156736</c:v>
                </c:pt>
                <c:pt idx="29">
                  <c:v>183416809.32337889</c:v>
                </c:pt>
                <c:pt idx="30">
                  <c:v>216872712.85676494</c:v>
                </c:pt>
                <c:pt idx="31">
                  <c:v>178395314.14370272</c:v>
                </c:pt>
                <c:pt idx="32">
                  <c:v>201085037.50683016</c:v>
                </c:pt>
                <c:pt idx="33">
                  <c:v>205170407.37990505</c:v>
                </c:pt>
                <c:pt idx="34">
                  <c:v>221931530.81506485</c:v>
                </c:pt>
                <c:pt idx="35">
                  <c:v>233205187.16099915</c:v>
                </c:pt>
                <c:pt idx="36">
                  <c:v>191523791.64982671</c:v>
                </c:pt>
                <c:pt idx="37">
                  <c:v>267771498.90848291</c:v>
                </c:pt>
                <c:pt idx="38">
                  <c:v>227640844.52479398</c:v>
                </c:pt>
              </c:numCache>
            </c:numRef>
          </c:val>
          <c:extLst>
            <c:ext xmlns:c16="http://schemas.microsoft.com/office/drawing/2014/chart" uri="{C3380CC4-5D6E-409C-BE32-E72D297353CC}">
              <c16:uniqueId val="{00000000-9EE3-40AF-AC15-13A50B6CB538}"/>
            </c:ext>
          </c:extLst>
        </c:ser>
        <c:dLbls>
          <c:showLegendKey val="0"/>
          <c:showVal val="0"/>
          <c:showCatName val="0"/>
          <c:showSerName val="0"/>
          <c:showPercent val="0"/>
          <c:showBubbleSize val="0"/>
        </c:dLbls>
        <c:gapWidth val="150"/>
        <c:overlap val="100"/>
        <c:axId val="992651896"/>
        <c:axId val="992652536"/>
      </c:barChart>
      <c:dateAx>
        <c:axId val="992651896"/>
        <c:scaling>
          <c:orientation val="minMax"/>
        </c:scaling>
        <c:delete val="0"/>
        <c:axPos val="b"/>
        <c:numFmt formatCode="[$-C09]_(mmm\-yy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crossAx val="992652536"/>
        <c:crosses val="autoZero"/>
        <c:auto val="1"/>
        <c:lblOffset val="100"/>
        <c:baseTimeUnit val="months"/>
      </c:dateAx>
      <c:valAx>
        <c:axId val="992652536"/>
        <c:scaling>
          <c:orientation val="minMax"/>
        </c:scaling>
        <c:delete val="0"/>
        <c:axPos val="l"/>
        <c:majorGridlines>
          <c:spPr>
            <a:ln w="9525" cap="flat" cmpd="sng" algn="ctr">
              <a:noFill/>
              <a:round/>
            </a:ln>
            <a:effectLst/>
          </c:spPr>
        </c:majorGridlines>
        <c:numFmt formatCode="_(#,##0_);\(#,##0\);&quot;-&quot;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crossAx val="992651896"/>
        <c:crosses val="autoZero"/>
        <c:crossBetween val="between"/>
        <c:dispUnits>
          <c:builtInUnit val="millions"/>
          <c:dispUnitsLbl>
            <c:layout>
              <c:manualLayout>
                <c:xMode val="edge"/>
                <c:yMode val="edge"/>
                <c:x val="1.6016016016016016E-2"/>
                <c:y val="0.3593073593073593"/>
              </c:manualLayout>
            </c:layout>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r>
                    <a:rPr lang="en-AU"/>
                    <a:t>A$M</a:t>
                  </a:r>
                </a:p>
              </c:rich>
            </c:tx>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dispUnitsLbl>
        </c:dispUnits>
      </c:valAx>
      <c:spPr>
        <a:noFill/>
        <a:ln>
          <a:noFill/>
        </a:ln>
        <a:effectLst/>
      </c:spPr>
    </c:plotArea>
    <c:legend>
      <c:legendPos val="b"/>
      <c:layout>
        <c:manualLayout>
          <c:xMode val="edge"/>
          <c:yMode val="edge"/>
          <c:x val="0.40168306599119391"/>
          <c:y val="0.9284258785833589"/>
          <c:w val="0.19267135441650773"/>
          <c:h val="7.1574121416641101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algun Gothic" panose="020B0503020000020004" pitchFamily="34" charset="-127"/>
              <a:ea typeface="Malgun Gothic" panose="020B0503020000020004" pitchFamily="34" charset="-127"/>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700">
          <a:latin typeface="Malgun Gothic" panose="020B0503020000020004" pitchFamily="34" charset="-127"/>
          <a:ea typeface="Malgun Gothic" panose="020B0503020000020004" pitchFamily="34" charset="-12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CB2A9-8FDE-2648-ADD0-694BDBD049FD}" type="datetimeFigureOut">
              <a:rPr lang="en-US" smtClean="0"/>
              <a:t>10/19/22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C0761-1778-9A41-9891-555CD8EA7442}" type="slidenum">
              <a:rPr lang="en-US" smtClean="0"/>
              <a:t>‹#›</a:t>
            </a:fld>
            <a:endParaRPr lang="en-US" dirty="0"/>
          </a:p>
        </p:txBody>
      </p:sp>
    </p:spTree>
    <p:extLst>
      <p:ext uri="{BB962C8B-B14F-4D97-AF65-F5344CB8AC3E}">
        <p14:creationId xmlns:p14="http://schemas.microsoft.com/office/powerpoint/2010/main" val="19637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63D6072-1256-4E2D-AB23-D9D40CD0E468}" type="slidenum">
              <a:rPr lang="en-US" smtClean="0"/>
              <a:t>1</a:t>
            </a:fld>
            <a:endParaRPr lang="en-US" dirty="0"/>
          </a:p>
        </p:txBody>
      </p:sp>
    </p:spTree>
    <p:extLst>
      <p:ext uri="{BB962C8B-B14F-4D97-AF65-F5344CB8AC3E}">
        <p14:creationId xmlns:p14="http://schemas.microsoft.com/office/powerpoint/2010/main" val="70287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9237660E-0CDA-744E-9F12-349652BEC882}" type="slidenum">
              <a:rPr lang="en-US" smtClean="0"/>
              <a:t>2</a:t>
            </a:fld>
            <a:endParaRPr lang="en-US" dirty="0"/>
          </a:p>
        </p:txBody>
      </p:sp>
    </p:spTree>
    <p:extLst>
      <p:ext uri="{BB962C8B-B14F-4D97-AF65-F5344CB8AC3E}">
        <p14:creationId xmlns:p14="http://schemas.microsoft.com/office/powerpoint/2010/main" val="93200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660E-0CDA-744E-9F12-349652BEC882}" type="slidenum">
              <a:rPr lang="en-US" smtClean="0"/>
              <a:t>3</a:t>
            </a:fld>
            <a:endParaRPr lang="en-US" dirty="0"/>
          </a:p>
        </p:txBody>
      </p:sp>
    </p:spTree>
    <p:extLst>
      <p:ext uri="{BB962C8B-B14F-4D97-AF65-F5344CB8AC3E}">
        <p14:creationId xmlns:p14="http://schemas.microsoft.com/office/powerpoint/2010/main" val="368746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109C-93E9-7443-988F-AFE902D722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C90198-484F-6146-B2BA-CD7C4A8CD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48E715-7138-DB41-A4F2-5B8C672848C6}"/>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5" name="Footer Placeholder 4">
            <a:extLst>
              <a:ext uri="{FF2B5EF4-FFF2-40B4-BE49-F238E27FC236}">
                <a16:creationId xmlns:a16="http://schemas.microsoft.com/office/drawing/2014/main" id="{863401E4-AA59-554E-B65F-FF05C18EB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B612D-558C-B940-92DC-5F730EDA60EF}"/>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329655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24F9-1233-5B40-9679-930BC5DD2C9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CA657A-84BC-B346-95FE-98FED3CA34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F18238-F253-F741-844D-DC23B8A2E24E}"/>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5" name="Footer Placeholder 4">
            <a:extLst>
              <a:ext uri="{FF2B5EF4-FFF2-40B4-BE49-F238E27FC236}">
                <a16:creationId xmlns:a16="http://schemas.microsoft.com/office/drawing/2014/main" id="{71BBF529-EB54-2349-B18F-4509DBD901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6C38BC-07DF-0B43-9044-580F743A84C2}"/>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51721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3779E2-2F30-7F40-A366-71C2D3008B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A14218-AA07-6841-BEA9-0D2C57CE64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E26B82-F228-0042-BE86-7F6ED57D8289}"/>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5" name="Footer Placeholder 4">
            <a:extLst>
              <a:ext uri="{FF2B5EF4-FFF2-40B4-BE49-F238E27FC236}">
                <a16:creationId xmlns:a16="http://schemas.microsoft.com/office/drawing/2014/main" id="{6D3FABE3-F9A9-EA4D-A274-E3DECAB9E0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1F45F9-E3D3-A143-80DF-6236E3855D1A}"/>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180641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6" b="0" i="0">
                <a:solidFill>
                  <a:schemeClr val="tx1"/>
                </a:solidFill>
                <a:latin typeface="HelveticaNeueLTStd-Lt"/>
                <a:cs typeface="HelveticaNeueLTStd-Lt"/>
              </a:defRPr>
            </a:lvl1pPr>
          </a:lstStyle>
          <a:p>
            <a:endParaRPr/>
          </a:p>
        </p:txBody>
      </p:sp>
      <p:sp>
        <p:nvSpPr>
          <p:cNvPr id="3" name="Holder 3"/>
          <p:cNvSpPr>
            <a:spLocks noGrp="1"/>
          </p:cNvSpPr>
          <p:nvPr>
            <p:ph sz="half" idx="2"/>
          </p:nvPr>
        </p:nvSpPr>
        <p:spPr>
          <a:xfrm>
            <a:off x="609935" y="1577340"/>
            <a:ext cx="5306444"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341" y="1577340"/>
            <a:ext cx="5306444"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8" b="0" i="0">
                <a:solidFill>
                  <a:srgbClr val="7F7F7F"/>
                </a:solidFill>
                <a:latin typeface="HelveticaNeueLTStd-Lt"/>
                <a:cs typeface="HelveticaNeueLTStd-Lt"/>
              </a:defRPr>
            </a:lvl1pPr>
          </a:lstStyle>
          <a:p>
            <a:pPr marL="13434">
              <a:spcBef>
                <a:spcPts val="69"/>
              </a:spcBef>
            </a:pPr>
            <a:r>
              <a:rPr lang="en-AU" dirty="0"/>
              <a:t>Bank of New Zealand </a:t>
            </a:r>
            <a:r>
              <a:rPr lang="en-AU" spc="-5" dirty="0"/>
              <a:t>“More Rewarding</a:t>
            </a:r>
            <a:r>
              <a:rPr lang="en-AU" spc="-69" dirty="0"/>
              <a:t> </a:t>
            </a:r>
            <a:r>
              <a:rPr lang="en-AU" dirty="0"/>
              <a:t>Payments”</a:t>
            </a:r>
          </a:p>
        </p:txBody>
      </p:sp>
      <p:sp>
        <p:nvSpPr>
          <p:cNvPr id="6" name="Holder 6"/>
          <p:cNvSpPr>
            <a:spLocks noGrp="1"/>
          </p:cNvSpPr>
          <p:nvPr>
            <p:ph type="dt" sz="half" idx="6"/>
          </p:nvPr>
        </p:nvSpPr>
        <p:spPr/>
        <p:txBody>
          <a:bodyPr lIns="0" tIns="0" rIns="0" bIns="0"/>
          <a:lstStyle>
            <a:lvl1pPr>
              <a:defRPr sz="1058" b="0" i="0">
                <a:solidFill>
                  <a:srgbClr val="7F7F7F"/>
                </a:solidFill>
                <a:latin typeface="HelveticaNeueLTStd-Lt"/>
                <a:cs typeface="HelveticaNeueLTStd-Lt"/>
              </a:defRPr>
            </a:lvl1pPr>
          </a:lstStyle>
          <a:p>
            <a:pPr marL="13434">
              <a:spcBef>
                <a:spcPts val="69"/>
              </a:spcBef>
            </a:pPr>
            <a:r>
              <a:rPr lang="en-AU" dirty="0"/>
              <a:t>08.10.18</a:t>
            </a:r>
          </a:p>
        </p:txBody>
      </p:sp>
      <p:sp>
        <p:nvSpPr>
          <p:cNvPr id="7" name="Holder 7"/>
          <p:cNvSpPr>
            <a:spLocks noGrp="1"/>
          </p:cNvSpPr>
          <p:nvPr>
            <p:ph type="sldNum" sz="quarter" idx="7"/>
          </p:nvPr>
        </p:nvSpPr>
        <p:spPr/>
        <p:txBody>
          <a:bodyPr lIns="0" tIns="0" rIns="0" bIns="0"/>
          <a:lstStyle>
            <a:lvl1pPr>
              <a:defRPr sz="1058" b="0" i="0">
                <a:solidFill>
                  <a:srgbClr val="7F7F7F"/>
                </a:solidFill>
                <a:latin typeface="HelveticaNeueLTStd-Lt"/>
                <a:cs typeface="HelveticaNeueLTStd-Lt"/>
              </a:defRPr>
            </a:lvl1pPr>
          </a:lstStyle>
          <a:p>
            <a:pPr marL="26868">
              <a:spcBef>
                <a:spcPts val="69"/>
              </a:spcBef>
            </a:pPr>
            <a:fld id="{81D60167-4931-47E6-BA6A-407CBD079E47}" type="slidenum">
              <a:rPr lang="en-AU" smtClean="0"/>
              <a:pPr marL="26868">
                <a:spcBef>
                  <a:spcPts val="69"/>
                </a:spcBef>
              </a:pPr>
              <a:t>‹#›</a:t>
            </a:fld>
            <a:endParaRPr lang="en-AU" dirty="0"/>
          </a:p>
        </p:txBody>
      </p:sp>
    </p:spTree>
    <p:extLst>
      <p:ext uri="{BB962C8B-B14F-4D97-AF65-F5344CB8AC3E}">
        <p14:creationId xmlns:p14="http://schemas.microsoft.com/office/powerpoint/2010/main" val="92109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CA21-7C5D-D949-AE44-585705ED98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06D5FC-F34D-7945-A76A-2134648F26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72538A-A9AF-B640-B1BF-6EA290089D85}"/>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5" name="Footer Placeholder 4">
            <a:extLst>
              <a:ext uri="{FF2B5EF4-FFF2-40B4-BE49-F238E27FC236}">
                <a16:creationId xmlns:a16="http://schemas.microsoft.com/office/drawing/2014/main" id="{CA748381-5DFA-A54C-BB95-0C38B72FBD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FF94F0-2A48-CF4B-8059-4BC74CA3B42C}"/>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112080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2409-1EA9-BE4E-BDDE-CD5097E196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9469A53-E09E-D340-AB3A-32A1B8FD4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008B87-3E50-3C44-B701-B51ACD5CC907}"/>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5" name="Footer Placeholder 4">
            <a:extLst>
              <a:ext uri="{FF2B5EF4-FFF2-40B4-BE49-F238E27FC236}">
                <a16:creationId xmlns:a16="http://schemas.microsoft.com/office/drawing/2014/main" id="{55A01473-35AE-DB41-A489-C93503166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95A72E-F898-A942-B646-8250C939207A}"/>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262186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324E-51D0-A848-A6C3-1CBFE05388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2EFC0F-C4A3-944A-9486-03C99C0C98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7FFDF2-55C3-AB4D-826D-523523E78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179136-7595-374F-A198-98088D4D1BCC}"/>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6" name="Footer Placeholder 5">
            <a:extLst>
              <a:ext uri="{FF2B5EF4-FFF2-40B4-BE49-F238E27FC236}">
                <a16:creationId xmlns:a16="http://schemas.microsoft.com/office/drawing/2014/main" id="{B3E4B2F5-0B63-B04E-A250-6202DEC767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DDE418-2A01-3641-A484-A216DA47751F}"/>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243396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9B64-E840-8647-8E98-79BA5EA315E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E303DE-9B07-0A43-9D68-2C1FC156C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AF39CB-7BE6-9F49-9D7F-223940D72D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3F01DA4-C34C-EA4C-9A53-17DDE402A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3A636C-9F1E-EB46-BD59-941B4B933D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51FD6A-18AD-DF49-A547-56250EABB043}"/>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8" name="Footer Placeholder 7">
            <a:extLst>
              <a:ext uri="{FF2B5EF4-FFF2-40B4-BE49-F238E27FC236}">
                <a16:creationId xmlns:a16="http://schemas.microsoft.com/office/drawing/2014/main" id="{574939C9-EC7A-1841-A4D5-5A27009DA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FDDC7D-8AE7-B74A-A0B8-A58F1185EA31}"/>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87242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7155-AB63-2E4B-874D-C9949FF296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24F657-DCFB-7445-84E8-CF4389F0072E}"/>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4" name="Footer Placeholder 3">
            <a:extLst>
              <a:ext uri="{FF2B5EF4-FFF2-40B4-BE49-F238E27FC236}">
                <a16:creationId xmlns:a16="http://schemas.microsoft.com/office/drawing/2014/main" id="{032D9306-A4A2-4F43-AAC3-59CF671EA8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81FC37-20F3-F349-B1FD-450C03CB5B04}"/>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19369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50572-84EC-1140-B068-7D3490BFCB09}"/>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3" name="Footer Placeholder 2">
            <a:extLst>
              <a:ext uri="{FF2B5EF4-FFF2-40B4-BE49-F238E27FC236}">
                <a16:creationId xmlns:a16="http://schemas.microsoft.com/office/drawing/2014/main" id="{095D285B-15C8-5C43-A325-06D5766482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312D324-EC21-B045-8879-CEB0F90F9DAA}"/>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127469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634E-4BF1-EA41-A349-DA278736AF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6237327-6E27-4E4E-A69D-DF9647FBB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9046E2-252B-4B4B-BE40-283B4D3D5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1A5BAC-120E-6D46-A6BF-1F74BE7DF43A}"/>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6" name="Footer Placeholder 5">
            <a:extLst>
              <a:ext uri="{FF2B5EF4-FFF2-40B4-BE49-F238E27FC236}">
                <a16:creationId xmlns:a16="http://schemas.microsoft.com/office/drawing/2014/main" id="{6E1A8E81-FB67-C246-BED2-66526935B7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9F0144-D41C-0D4E-83A7-5DB4242DBD46}"/>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56025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8C78-C278-FA45-83BE-FC0E3AF96C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C84BDF-BB11-DB4C-B91D-B197D072E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D9BB67-D44C-AA49-977F-5AEF54BDD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30627A-36DC-684E-8ECA-04B02E00A0AE}"/>
              </a:ext>
            </a:extLst>
          </p:cNvPr>
          <p:cNvSpPr>
            <a:spLocks noGrp="1"/>
          </p:cNvSpPr>
          <p:nvPr>
            <p:ph type="dt" sz="half" idx="10"/>
          </p:nvPr>
        </p:nvSpPr>
        <p:spPr/>
        <p:txBody>
          <a:bodyPr/>
          <a:lstStyle/>
          <a:p>
            <a:fld id="{DF67EC8A-8EB0-5649-8793-2964D3FEE170}" type="datetimeFigureOut">
              <a:rPr lang="en-US" smtClean="0"/>
              <a:t>10/19/22</a:t>
            </a:fld>
            <a:endParaRPr lang="en-US" dirty="0"/>
          </a:p>
        </p:txBody>
      </p:sp>
      <p:sp>
        <p:nvSpPr>
          <p:cNvPr id="6" name="Footer Placeholder 5">
            <a:extLst>
              <a:ext uri="{FF2B5EF4-FFF2-40B4-BE49-F238E27FC236}">
                <a16:creationId xmlns:a16="http://schemas.microsoft.com/office/drawing/2014/main" id="{0381D62D-9F8A-CE4F-AC0F-89688FBA83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78345A-78CB-3B4B-BAFD-147517F620DC}"/>
              </a:ext>
            </a:extLst>
          </p:cNvPr>
          <p:cNvSpPr>
            <a:spLocks noGrp="1"/>
          </p:cNvSpPr>
          <p:nvPr>
            <p:ph type="sldNum" sz="quarter" idx="12"/>
          </p:nvPr>
        </p:nvSpPr>
        <p:spPr/>
        <p:txBody>
          <a:bodyPr/>
          <a:lstStyle/>
          <a:p>
            <a:fld id="{34597921-C62B-0C48-BB8B-69107273CD57}" type="slidenum">
              <a:rPr lang="en-US" smtClean="0"/>
              <a:t>‹#›</a:t>
            </a:fld>
            <a:endParaRPr lang="en-US" dirty="0"/>
          </a:p>
        </p:txBody>
      </p:sp>
    </p:spTree>
    <p:extLst>
      <p:ext uri="{BB962C8B-B14F-4D97-AF65-F5344CB8AC3E}">
        <p14:creationId xmlns:p14="http://schemas.microsoft.com/office/powerpoint/2010/main" val="353578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A777C-4CD5-DA4C-8F5C-EEFEDD4E4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BE5E8D6-7955-314C-8F6B-7AB50C18A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36C7AF-D422-0D49-8069-9F5C33717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7EC8A-8EB0-5649-8793-2964D3FEE170}" type="datetimeFigureOut">
              <a:rPr lang="en-US" smtClean="0"/>
              <a:t>10/19/22</a:t>
            </a:fld>
            <a:endParaRPr lang="en-US" dirty="0"/>
          </a:p>
        </p:txBody>
      </p:sp>
      <p:sp>
        <p:nvSpPr>
          <p:cNvPr id="5" name="Footer Placeholder 4">
            <a:extLst>
              <a:ext uri="{FF2B5EF4-FFF2-40B4-BE49-F238E27FC236}">
                <a16:creationId xmlns:a16="http://schemas.microsoft.com/office/drawing/2014/main" id="{5C46461A-1B9D-CC4F-B3D1-95A8959F5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320F63-C477-4F40-ABF6-ECCF3B046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97921-C62B-0C48-BB8B-69107273CD57}" type="slidenum">
              <a:rPr lang="en-US" smtClean="0"/>
              <a:t>‹#›</a:t>
            </a:fld>
            <a:endParaRPr lang="en-US" dirty="0"/>
          </a:p>
        </p:txBody>
      </p:sp>
    </p:spTree>
    <p:extLst>
      <p:ext uri="{BB962C8B-B14F-4D97-AF65-F5344CB8AC3E}">
        <p14:creationId xmlns:p14="http://schemas.microsoft.com/office/powerpoint/2010/main" val="331897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holding a computer&#10;&#10;Description automatically generated with low confidence">
            <a:extLst>
              <a:ext uri="{FF2B5EF4-FFF2-40B4-BE49-F238E27FC236}">
                <a16:creationId xmlns:a16="http://schemas.microsoft.com/office/drawing/2014/main" id="{43CAD044-DA72-D651-44AC-1CAE6C7B17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595"/>
          <a:stretch/>
        </p:blipFill>
        <p:spPr>
          <a:xfrm>
            <a:off x="3426229" y="0"/>
            <a:ext cx="8754908" cy="6858000"/>
          </a:xfrm>
          <a:prstGeom prst="rect">
            <a:avLst/>
          </a:prstGeom>
        </p:spPr>
      </p:pic>
      <p:sp>
        <p:nvSpPr>
          <p:cNvPr id="7" name="Rectangle 6">
            <a:extLst>
              <a:ext uri="{FF2B5EF4-FFF2-40B4-BE49-F238E27FC236}">
                <a16:creationId xmlns:a16="http://schemas.microsoft.com/office/drawing/2014/main" id="{2880D728-A624-2042-8798-6D903381BC0A}"/>
              </a:ext>
            </a:extLst>
          </p:cNvPr>
          <p:cNvSpPr/>
          <p:nvPr/>
        </p:nvSpPr>
        <p:spPr>
          <a:xfrm>
            <a:off x="3732" y="0"/>
            <a:ext cx="4384587" cy="6855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198"/>
          </a:p>
        </p:txBody>
      </p:sp>
      <p:pic>
        <p:nvPicPr>
          <p:cNvPr id="8" name="Picture 7" descr="Logo&#10;&#10;Description automatically generated">
            <a:extLst>
              <a:ext uri="{FF2B5EF4-FFF2-40B4-BE49-F238E27FC236}">
                <a16:creationId xmlns:a16="http://schemas.microsoft.com/office/drawing/2014/main" id="{1E0EB8CA-06FB-B25B-0BC4-E00E8882349D}"/>
              </a:ext>
            </a:extLst>
          </p:cNvPr>
          <p:cNvPicPr>
            <a:picLocks noChangeAspect="1"/>
          </p:cNvPicPr>
          <p:nvPr/>
        </p:nvPicPr>
        <p:blipFill>
          <a:blip r:embed="rId4"/>
          <a:stretch>
            <a:fillRect/>
          </a:stretch>
        </p:blipFill>
        <p:spPr>
          <a:xfrm>
            <a:off x="273098" y="613544"/>
            <a:ext cx="2890896" cy="1306587"/>
          </a:xfrm>
          <a:prstGeom prst="rect">
            <a:avLst/>
          </a:prstGeom>
        </p:spPr>
      </p:pic>
      <p:sp>
        <p:nvSpPr>
          <p:cNvPr id="9" name="object 7">
            <a:extLst>
              <a:ext uri="{FF2B5EF4-FFF2-40B4-BE49-F238E27FC236}">
                <a16:creationId xmlns:a16="http://schemas.microsoft.com/office/drawing/2014/main" id="{840A4F9C-08CA-5666-1B29-EF824C83BD39}"/>
              </a:ext>
            </a:extLst>
          </p:cNvPr>
          <p:cNvSpPr txBox="1">
            <a:spLocks/>
          </p:cNvSpPr>
          <p:nvPr/>
        </p:nvSpPr>
        <p:spPr>
          <a:xfrm>
            <a:off x="284528" y="5394276"/>
            <a:ext cx="3758465" cy="1341621"/>
          </a:xfrm>
          <a:prstGeom prst="rect">
            <a:avLst/>
          </a:prstGeom>
        </p:spPr>
        <p:txBody>
          <a:bodyPr vert="horz" wrap="square" lIns="0" tIns="13434" rIns="0" bIns="0" rtlCol="0">
            <a:spAutoFit/>
          </a:bodyPr>
          <a:lstStyle>
            <a:lvl1pPr>
              <a:defRPr sz="2000" b="0" i="0">
                <a:solidFill>
                  <a:schemeClr val="tx1"/>
                </a:solidFill>
                <a:latin typeface="HelveticaNeueLTStd-Lt"/>
                <a:ea typeface="+mj-ea"/>
                <a:cs typeface="HelveticaNeueLTStd-Lt"/>
              </a:defRPr>
            </a:lvl1pPr>
          </a:lstStyle>
          <a:p>
            <a:pPr marR="5374">
              <a:spcBef>
                <a:spcPts val="106"/>
              </a:spcBef>
            </a:pPr>
            <a:endParaRPr lang="en-AU" sz="2116" kern="0" spc="-16" dirty="0">
              <a:solidFill>
                <a:srgbClr val="FFFFFF"/>
              </a:solidFill>
            </a:endParaRPr>
          </a:p>
          <a:p>
            <a:pPr marR="5374">
              <a:spcBef>
                <a:spcPts val="106"/>
              </a:spcBef>
            </a:pPr>
            <a:r>
              <a:rPr lang="en-AU" sz="2116" kern="0" spc="-16" dirty="0">
                <a:solidFill>
                  <a:srgbClr val="FFFFFF"/>
                </a:solidFill>
              </a:rPr>
              <a:t>Investor Update – Q1 FY2023</a:t>
            </a:r>
          </a:p>
          <a:p>
            <a:pPr marR="5374">
              <a:spcBef>
                <a:spcPts val="106"/>
              </a:spcBef>
            </a:pPr>
            <a:r>
              <a:rPr lang="en-AU" sz="2116" kern="0" spc="-16" dirty="0">
                <a:solidFill>
                  <a:schemeClr val="bg1">
                    <a:lumMod val="50000"/>
                  </a:schemeClr>
                </a:solidFill>
              </a:rPr>
              <a:t>October 2022</a:t>
            </a:r>
            <a:br>
              <a:rPr lang="en-AU" sz="2116" kern="0" spc="-16" dirty="0">
                <a:solidFill>
                  <a:srgbClr val="FFFFFF"/>
                </a:solidFill>
              </a:rPr>
            </a:br>
            <a:endParaRPr lang="en-AU" sz="2116" kern="0" spc="-121" dirty="0">
              <a:solidFill>
                <a:srgbClr val="7F7F7F"/>
              </a:solidFill>
            </a:endParaRPr>
          </a:p>
        </p:txBody>
      </p:sp>
      <p:sp>
        <p:nvSpPr>
          <p:cNvPr id="10" name="object 7">
            <a:extLst>
              <a:ext uri="{FF2B5EF4-FFF2-40B4-BE49-F238E27FC236}">
                <a16:creationId xmlns:a16="http://schemas.microsoft.com/office/drawing/2014/main" id="{F4963246-052A-68EB-2BC3-8F484728F547}"/>
              </a:ext>
            </a:extLst>
          </p:cNvPr>
          <p:cNvSpPr txBox="1">
            <a:spLocks/>
          </p:cNvSpPr>
          <p:nvPr/>
        </p:nvSpPr>
        <p:spPr>
          <a:xfrm>
            <a:off x="295678" y="1680122"/>
            <a:ext cx="3758465" cy="1341621"/>
          </a:xfrm>
          <a:prstGeom prst="rect">
            <a:avLst/>
          </a:prstGeom>
        </p:spPr>
        <p:txBody>
          <a:bodyPr vert="horz" wrap="square" lIns="0" tIns="13434" rIns="0" bIns="0" rtlCol="0">
            <a:spAutoFit/>
          </a:bodyPr>
          <a:lstStyle>
            <a:lvl1pPr>
              <a:defRPr sz="2000" b="0" i="0">
                <a:solidFill>
                  <a:schemeClr val="tx1"/>
                </a:solidFill>
                <a:latin typeface="HelveticaNeueLTStd-Lt"/>
                <a:ea typeface="+mj-ea"/>
                <a:cs typeface="HelveticaNeueLTStd-Lt"/>
              </a:defRPr>
            </a:lvl1pPr>
          </a:lstStyle>
          <a:p>
            <a:pPr marR="5374">
              <a:spcBef>
                <a:spcPts val="106"/>
              </a:spcBef>
            </a:pPr>
            <a:endParaRPr lang="en-AU" sz="2116" kern="0" spc="-16" dirty="0">
              <a:solidFill>
                <a:srgbClr val="FFFFFF"/>
              </a:solidFill>
            </a:endParaRPr>
          </a:p>
          <a:p>
            <a:pPr marR="5374">
              <a:spcBef>
                <a:spcPts val="106"/>
              </a:spcBef>
            </a:pPr>
            <a:r>
              <a:rPr lang="en-AU" sz="2116" kern="0" spc="-16" dirty="0">
                <a:solidFill>
                  <a:srgbClr val="7F7F7F"/>
                </a:solidFill>
                <a:latin typeface="Px Grotesk Regular" panose="02060503030000020004" pitchFamily="18" charset="0"/>
              </a:rPr>
              <a:t>Rewarding Payments</a:t>
            </a:r>
            <a:endParaRPr lang="en-AU" sz="2116" kern="0" spc="-16" dirty="0">
              <a:solidFill>
                <a:srgbClr val="FFFFFF"/>
              </a:solidFill>
              <a:latin typeface="Px Grotesk Regular" panose="02060503030000020004" pitchFamily="18" charset="0"/>
            </a:endParaRPr>
          </a:p>
          <a:p>
            <a:pPr marR="5374">
              <a:spcBef>
                <a:spcPts val="106"/>
              </a:spcBef>
            </a:pPr>
            <a:br>
              <a:rPr lang="en-AU" sz="2116" kern="0" spc="-16" dirty="0">
                <a:solidFill>
                  <a:srgbClr val="FFFFFF"/>
                </a:solidFill>
              </a:rPr>
            </a:br>
            <a:endParaRPr lang="en-AU" sz="2116" kern="0" spc="-121" dirty="0">
              <a:solidFill>
                <a:srgbClr val="7F7F7F"/>
              </a:solidFill>
            </a:endParaRPr>
          </a:p>
        </p:txBody>
      </p:sp>
    </p:spTree>
    <p:extLst>
      <p:ext uri="{BB962C8B-B14F-4D97-AF65-F5344CB8AC3E}">
        <p14:creationId xmlns:p14="http://schemas.microsoft.com/office/powerpoint/2010/main" val="37468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4691" y="378027"/>
            <a:ext cx="11522075" cy="525551"/>
          </a:xfrm>
          <a:prstGeom prst="rect">
            <a:avLst/>
          </a:prstGeom>
        </p:spPr>
        <p:txBody>
          <a:bodyPr vert="horz" wrap="square" lIns="46800" tIns="46800" rIns="46800" bIns="46800" rtlCol="0" anchor="ctr">
            <a:noAutofit/>
          </a:bodyPr>
          <a:lstStyle/>
          <a:p>
            <a:pPr marR="5370">
              <a:lnSpc>
                <a:spcPct val="100000"/>
              </a:lnSpc>
              <a:spcBef>
                <a:spcPts val="0"/>
              </a:spcBef>
            </a:pPr>
            <a:r>
              <a:rPr lang="en-AU" sz="3383" spc="-116" dirty="0">
                <a:latin typeface="Px Grotesk Regular" panose="02060503030000020004" pitchFamily="18" charset="0"/>
                <a:cs typeface="Px Grotesk Regular"/>
              </a:rPr>
              <a:t>Disclaimer</a:t>
            </a:r>
            <a:endParaRPr lang="en-AU" sz="3383" dirty="0">
              <a:latin typeface="Px Grotesk Regular" panose="02060503030000020004" pitchFamily="18" charset="0"/>
              <a:cs typeface="Px Grotesk Regular"/>
            </a:endParaRPr>
          </a:p>
        </p:txBody>
      </p:sp>
      <p:sp>
        <p:nvSpPr>
          <p:cNvPr id="11" name="TextBox 10">
            <a:extLst>
              <a:ext uri="{FF2B5EF4-FFF2-40B4-BE49-F238E27FC236}">
                <a16:creationId xmlns:a16="http://schemas.microsoft.com/office/drawing/2014/main" id="{6FFAF1B3-41C4-4269-BEA1-F713AE34338D}"/>
              </a:ext>
            </a:extLst>
          </p:cNvPr>
          <p:cNvSpPr txBox="1"/>
          <p:nvPr/>
        </p:nvSpPr>
        <p:spPr>
          <a:xfrm flipH="1">
            <a:off x="344691" y="1274537"/>
            <a:ext cx="11522075" cy="4672657"/>
          </a:xfrm>
          <a:prstGeom prst="rect">
            <a:avLst/>
          </a:prstGeom>
          <a:noFill/>
        </p:spPr>
        <p:txBody>
          <a:bodyPr wrap="square" lIns="46800" rIns="46800" rtlCol="0">
            <a:noAutofit/>
          </a:bodyPr>
          <a:lstStyle/>
          <a:p>
            <a:pPr>
              <a:spcBef>
                <a:spcPts val="600"/>
              </a:spcBef>
            </a:pPr>
            <a:r>
              <a:rPr lang="en-US" sz="800" dirty="0">
                <a:latin typeface="HelveticaNeueLT Pro 45 Lt" panose="020B0403020202020204" pitchFamily="34" charset="0"/>
              </a:rPr>
              <a:t>This presentation has been prepared by Mint Payments Limited (</a:t>
            </a:r>
            <a:r>
              <a:rPr lang="de-DE" sz="800" dirty="0">
                <a:latin typeface="HelveticaNeueLT Pro 45 Lt" panose="020B0403020202020204" pitchFamily="34" charset="0"/>
              </a:rPr>
              <a:t>ABN 51 122 043 029</a:t>
            </a:r>
            <a:r>
              <a:rPr lang="en-US" sz="800" dirty="0">
                <a:latin typeface="HelveticaNeueLT Pro 45 Lt" panose="020B0403020202020204" pitchFamily="34" charset="0"/>
              </a:rPr>
              <a:t>) (Mint Payments or the Company). The information contained in this presentation is current at the date of this presentation. The information is a summary overview of the current activities of the Company and does not purport to be all inclusive or to contain all the information that a prospective investor may require in evaluating a possible investment. This presentation is for general information purposes and is not intended to be and does not constitute a prospectus, product disclosure statement, pathfinder document or other disclosure document for the purposes of the Corporations Act 2001 (Cth) (Corporations Act) and has not been, and is not required to be lodged with the Australian Securities &amp; Investments Commission.</a:t>
            </a:r>
            <a:r>
              <a:rPr lang="en-US" sz="800" dirty="0">
                <a:highlight>
                  <a:srgbClr val="FFFF00"/>
                </a:highlight>
                <a:latin typeface="HelveticaNeueLT Pro 45 Lt" panose="020B0403020202020204" pitchFamily="34" charset="0"/>
              </a:rPr>
              <a:t> </a:t>
            </a:r>
          </a:p>
          <a:p>
            <a:pPr>
              <a:spcBef>
                <a:spcPts val="600"/>
              </a:spcBef>
            </a:pPr>
            <a:r>
              <a:rPr lang="en-US" sz="800" dirty="0">
                <a:latin typeface="HelveticaNeueLT Pro 45 Lt" panose="020B0403020202020204" pitchFamily="34" charset="0"/>
              </a:rPr>
              <a:t>The material contained in this presentation is not, and should not be considered as, financial product or investment advice. This presentation is not (and nothing in it should be construed as) an offer, invitation, solicitation or recommendation with respect to the subscription for, purchase or sale of any security in any jurisdiction, and neither this document nor anything in it shall form the basis of any contract or commitment. This presentation is not intended to be relied upon as advice to investors or potential investors and does not take into account the investment objectives, financial situation or needs of any particular investor which need to be considered, with or without professional advice, when deciding whether or not an investment is appropriate. </a:t>
            </a:r>
          </a:p>
          <a:p>
            <a:pPr>
              <a:spcBef>
                <a:spcPts val="600"/>
              </a:spcBef>
            </a:pPr>
            <a:r>
              <a:rPr lang="en-US" sz="800" dirty="0">
                <a:latin typeface="HelveticaNeueLT Pro 45 Lt" panose="020B0403020202020204" pitchFamily="34" charset="0"/>
              </a:rPr>
              <a:t>This presentation contains information as to past performance of the Company. Such information is given for illustrative purposes only and is not – and should not be relied upon as – an indication of future performance of the Company. The historical information in this presentation is, or is based upon, information contained in previous announcements made by the Company to the market.</a:t>
            </a:r>
          </a:p>
          <a:p>
            <a:pPr>
              <a:spcBef>
                <a:spcPts val="1200"/>
              </a:spcBef>
            </a:pPr>
            <a:r>
              <a:rPr lang="en-US" sz="800" b="1" dirty="0">
                <a:latin typeface="HelveticaNeueLT Pro 45 Lt" panose="020B0403020202020204" pitchFamily="34" charset="0"/>
              </a:rPr>
              <a:t>Forward looking statements</a:t>
            </a:r>
          </a:p>
          <a:p>
            <a:pPr>
              <a:spcBef>
                <a:spcPts val="600"/>
              </a:spcBef>
            </a:pPr>
            <a:r>
              <a:rPr lang="en-US" sz="800" dirty="0">
                <a:latin typeface="HelveticaNeueLT Pro 45 Lt" panose="020B0403020202020204" pitchFamily="34" charset="0"/>
              </a:rPr>
              <a:t>This document contains certain "forward-looking statements". The words "anticipate, "believe", "expect, "project', "forecast", "estimate", "outlook", "upside", "likely”, "intend", "should",” could", "may", "target", "plan" and other similar expressions are intended to identify forward-looking statements. Indications of, and guidance on, future earnings and financial position and performance are also forward-looking statements, as are statements regarding Mint Payments' plans and strategies and the development of the market. </a:t>
            </a:r>
          </a:p>
          <a:p>
            <a:pPr>
              <a:spcBef>
                <a:spcPts val="600"/>
              </a:spcBef>
            </a:pPr>
            <a:r>
              <a:rPr lang="en-US" sz="800" dirty="0">
                <a:latin typeface="HelveticaNeueLT Pro 45 Lt" panose="020B0403020202020204" pitchFamily="34" charset="0"/>
              </a:rPr>
              <a:t>Such forward-looking statements are not guarantees of future performance and involve known and unknown risks, uncertainties and other factors, many of which are beyond the control of Mint Payments, which may cause actual results to differ materially from those expressed or implied in such statements. </a:t>
            </a:r>
          </a:p>
          <a:p>
            <a:pPr>
              <a:spcBef>
                <a:spcPts val="600"/>
              </a:spcBef>
            </a:pPr>
            <a:r>
              <a:rPr lang="en-US" sz="800" dirty="0">
                <a:latin typeface="HelveticaNeueLT Pro 45 Lt" panose="020B0403020202020204" pitchFamily="34" charset="0"/>
              </a:rPr>
              <a:t>Mint Payments cannot give any assurance or guarantee that the assumptions upon which management based its forward-looking statements will prove to be correct or exhaustive beyond the date of its making, or that Mint Payments' business and operations will not be affected by other factors not currently foreseeable by management or beyond its control. Such forward-looking statements only speak as at the date of this announcement and Mint Payments assumes no obligation to update such information. The release, publication or distribution of this presentation in jurisdictions outside Australia may be restricted by law. Any failure to comply with such restrictions may constitute a violation of applicable securities laws. </a:t>
            </a:r>
          </a:p>
          <a:p>
            <a:pPr>
              <a:spcBef>
                <a:spcPts val="1200"/>
              </a:spcBef>
            </a:pPr>
            <a:r>
              <a:rPr lang="en-US" sz="800" b="1" dirty="0">
                <a:latin typeface="HelveticaNeueLT Pro 45 Lt" panose="020B0403020202020204" pitchFamily="34" charset="0"/>
              </a:rPr>
              <a:t>Other</a:t>
            </a:r>
          </a:p>
          <a:p>
            <a:pPr>
              <a:spcBef>
                <a:spcPts val="600"/>
              </a:spcBef>
            </a:pPr>
            <a:r>
              <a:rPr lang="en-US" sz="800" dirty="0">
                <a:latin typeface="HelveticaNeueLT Pro 45 Lt" panose="020B0403020202020204" pitchFamily="34" charset="0"/>
              </a:rPr>
              <a:t>All references to dollars are to Australian currency unless otherwise stated. </a:t>
            </a:r>
          </a:p>
          <a:p>
            <a:pPr>
              <a:spcBef>
                <a:spcPts val="600"/>
              </a:spcBef>
            </a:pPr>
            <a:r>
              <a:rPr lang="en-US" sz="800" dirty="0">
                <a:latin typeface="HelveticaNeueLT Pro 45 Lt" panose="020B0403020202020204" pitchFamily="34" charset="0"/>
              </a:rPr>
              <a:t>To the maximum extent permitted by law, Mint Payments makes no representation or warranty (express or implied) as to the accuracy, reliability or completeness of any information contained in this document. To the maximum extent permitted by law, Mint Payments shall have no liability (including liability to any person by reason of negligence or negligent misrepresentation) for any statements, opinions or information (express or implied), arising out of, contained in or derived from, or for any omissions from this document, except liability under statute that cannot be excluded.</a:t>
            </a:r>
            <a:endParaRPr lang="en-AU" sz="800" dirty="0">
              <a:latin typeface="HelveticaNeueLT Pro 45 Lt" panose="020B0403020202020204" pitchFamily="34" charset="0"/>
              <a:sym typeface="Helvetica Neue"/>
            </a:endParaRPr>
          </a:p>
          <a:p>
            <a:pPr marL="568800" lvl="1" indent="-285750">
              <a:spcBef>
                <a:spcPts val="600"/>
              </a:spcBef>
              <a:buFontTx/>
              <a:buChar char="-"/>
            </a:pPr>
            <a:endParaRPr lang="en-AU" sz="1269" dirty="0">
              <a:latin typeface="HelveticaNeueLT Pro 45 Lt" panose="020B0403020202020204" pitchFamily="34" charset="0"/>
              <a:sym typeface="Helvetica Neue"/>
            </a:endParaRPr>
          </a:p>
        </p:txBody>
      </p:sp>
      <p:cxnSp>
        <p:nvCxnSpPr>
          <p:cNvPr id="9" name="Straight Connector 8">
            <a:extLst>
              <a:ext uri="{FF2B5EF4-FFF2-40B4-BE49-F238E27FC236}">
                <a16:creationId xmlns:a16="http://schemas.microsoft.com/office/drawing/2014/main" id="{78087F6A-A46B-4BD3-8C8C-7FFECEFC872A}"/>
              </a:ext>
            </a:extLst>
          </p:cNvPr>
          <p:cNvCxnSpPr/>
          <p:nvPr/>
        </p:nvCxnSpPr>
        <p:spPr>
          <a:xfrm>
            <a:off x="-2411" y="896209"/>
            <a:ext cx="12186950" cy="0"/>
          </a:xfrm>
          <a:prstGeom prst="line">
            <a:avLst/>
          </a:prstGeom>
          <a:ln>
            <a:solidFill>
              <a:srgbClr val="EC008C"/>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mint payments logo">
            <a:extLst>
              <a:ext uri="{FF2B5EF4-FFF2-40B4-BE49-F238E27FC236}">
                <a16:creationId xmlns:a16="http://schemas.microsoft.com/office/drawing/2014/main" id="{0819AD6B-3429-49AA-A1F4-592A3F83BE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17" t="21569" r="30083" b="21827"/>
          <a:stretch/>
        </p:blipFill>
        <p:spPr bwMode="auto">
          <a:xfrm>
            <a:off x="11164479" y="251436"/>
            <a:ext cx="483620" cy="48362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bject 7">
            <a:extLst>
              <a:ext uri="{FF2B5EF4-FFF2-40B4-BE49-F238E27FC236}">
                <a16:creationId xmlns:a16="http://schemas.microsoft.com/office/drawing/2014/main" id="{12EC42F8-6080-4015-8E86-571109D281CD}"/>
              </a:ext>
            </a:extLst>
          </p:cNvPr>
          <p:cNvSpPr txBox="1">
            <a:spLocks/>
          </p:cNvSpPr>
          <p:nvPr/>
        </p:nvSpPr>
        <p:spPr>
          <a:xfrm>
            <a:off x="11776308" y="6452712"/>
            <a:ext cx="192404" cy="17589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7F7F7F"/>
                </a:solidFill>
                <a:latin typeface="HelveticaNeueLTStd-Lt"/>
                <a:ea typeface="+mn-ea"/>
                <a:cs typeface="HelveticaNeueLTStd-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65"/>
              </a:spcBef>
            </a:pPr>
            <a:fld id="{81D60167-4931-47E6-BA6A-407CBD079E47}" type="slidenum">
              <a:rPr lang="en-AU" smtClean="0"/>
              <a:pPr marL="25400">
                <a:spcBef>
                  <a:spcPts val="65"/>
                </a:spcBef>
              </a:pPr>
              <a:t>2</a:t>
            </a:fld>
            <a:endParaRPr lang="en-AU" dirty="0">
              <a:latin typeface="HelveticaNeueLT Pro 45 Lt" panose="020B0403020202020204" pitchFamily="34" charset="0"/>
            </a:endParaRPr>
          </a:p>
        </p:txBody>
      </p:sp>
      <p:sp>
        <p:nvSpPr>
          <p:cNvPr id="8" name="object 6">
            <a:extLst>
              <a:ext uri="{FF2B5EF4-FFF2-40B4-BE49-F238E27FC236}">
                <a16:creationId xmlns:a16="http://schemas.microsoft.com/office/drawing/2014/main" id="{7D72C026-9114-6FE6-D535-3D2D71464571}"/>
              </a:ext>
            </a:extLst>
          </p:cNvPr>
          <p:cNvSpPr/>
          <p:nvPr/>
        </p:nvSpPr>
        <p:spPr>
          <a:xfrm>
            <a:off x="464143" y="6300127"/>
            <a:ext cx="95147" cy="95550"/>
          </a:xfrm>
          <a:prstGeom prst="rect">
            <a:avLst/>
          </a:prstGeom>
          <a:blipFill>
            <a:blip r:embed="rId4" cstate="print"/>
            <a:stretch>
              <a:fillRect/>
            </a:stretch>
          </a:blipFill>
        </p:spPr>
        <p:txBody>
          <a:bodyPr wrap="square" lIns="0" tIns="0" rIns="0" bIns="0" rtlCol="0"/>
          <a:lstStyle/>
          <a:p>
            <a:endParaRPr sz="1903"/>
          </a:p>
        </p:txBody>
      </p:sp>
    </p:spTree>
    <p:extLst>
      <p:ext uri="{BB962C8B-B14F-4D97-AF65-F5344CB8AC3E}">
        <p14:creationId xmlns:p14="http://schemas.microsoft.com/office/powerpoint/2010/main" val="372696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76C5E4E-A62B-4D1E-B9FC-D0192DD003AA}"/>
              </a:ext>
            </a:extLst>
          </p:cNvPr>
          <p:cNvSpPr>
            <a:spLocks noGrp="1"/>
          </p:cNvSpPr>
          <p:nvPr>
            <p:ph type="sldNum" sz="quarter" idx="7"/>
          </p:nvPr>
        </p:nvSpPr>
        <p:spPr/>
        <p:txBody>
          <a:bodyPr/>
          <a:lstStyle/>
          <a:p>
            <a:pPr marL="26868">
              <a:spcBef>
                <a:spcPts val="69"/>
              </a:spcBef>
            </a:pPr>
            <a:fld id="{81D60167-4931-47E6-BA6A-407CBD079E47}" type="slidenum">
              <a:rPr lang="en-US" smtClean="0"/>
              <a:pPr marL="26868">
                <a:spcBef>
                  <a:spcPts val="69"/>
                </a:spcBef>
              </a:pPr>
              <a:t>3</a:t>
            </a:fld>
            <a:endParaRPr lang="en-US" dirty="0"/>
          </a:p>
        </p:txBody>
      </p:sp>
      <p:sp>
        <p:nvSpPr>
          <p:cNvPr id="10" name="Title 1">
            <a:extLst>
              <a:ext uri="{FF2B5EF4-FFF2-40B4-BE49-F238E27FC236}">
                <a16:creationId xmlns:a16="http://schemas.microsoft.com/office/drawing/2014/main" id="{240FF05F-EE3B-EC4C-92F8-C8934D74D3D4}"/>
              </a:ext>
            </a:extLst>
          </p:cNvPr>
          <p:cNvSpPr>
            <a:spLocks noGrp="1"/>
          </p:cNvSpPr>
          <p:nvPr>
            <p:ph type="title"/>
          </p:nvPr>
        </p:nvSpPr>
        <p:spPr>
          <a:xfrm>
            <a:off x="382647" y="304927"/>
            <a:ext cx="10478433" cy="659032"/>
          </a:xfrm>
        </p:spPr>
        <p:txBody>
          <a:bodyPr>
            <a:noAutofit/>
          </a:bodyPr>
          <a:lstStyle/>
          <a:p>
            <a:r>
              <a:rPr lang="en-AU" sz="3173" dirty="0">
                <a:latin typeface="HelveticaNeueLT Pro 55 Roman" panose="020B0604020202020204" pitchFamily="34" charset="0"/>
              </a:rPr>
              <a:t>We are operating at scale, profitable and growing</a:t>
            </a:r>
          </a:p>
        </p:txBody>
      </p:sp>
      <p:cxnSp>
        <p:nvCxnSpPr>
          <p:cNvPr id="9" name="Straight Connector 8">
            <a:extLst>
              <a:ext uri="{FF2B5EF4-FFF2-40B4-BE49-F238E27FC236}">
                <a16:creationId xmlns:a16="http://schemas.microsoft.com/office/drawing/2014/main" id="{B4E2B31A-C309-4AD5-B863-A35A76EA82AE}"/>
              </a:ext>
            </a:extLst>
          </p:cNvPr>
          <p:cNvCxnSpPr/>
          <p:nvPr/>
        </p:nvCxnSpPr>
        <p:spPr>
          <a:xfrm>
            <a:off x="-6146" y="894657"/>
            <a:ext cx="12194414" cy="0"/>
          </a:xfrm>
          <a:prstGeom prst="line">
            <a:avLst/>
          </a:prstGeom>
          <a:ln>
            <a:solidFill>
              <a:srgbClr val="EC008C"/>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mint payments logo">
            <a:extLst>
              <a:ext uri="{FF2B5EF4-FFF2-40B4-BE49-F238E27FC236}">
                <a16:creationId xmlns:a16="http://schemas.microsoft.com/office/drawing/2014/main" id="{47902EB2-D4D4-4502-B39B-5FFA6DA273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17" t="21569" r="30083" b="21827"/>
          <a:stretch/>
        </p:blipFill>
        <p:spPr bwMode="auto">
          <a:xfrm>
            <a:off x="11164479" y="251436"/>
            <a:ext cx="483620" cy="4836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id="{C63DBE91-F976-2568-FDEA-C6F9D08CC25A}"/>
              </a:ext>
            </a:extLst>
          </p:cNvPr>
          <p:cNvSpPr/>
          <p:nvPr/>
        </p:nvSpPr>
        <p:spPr>
          <a:xfrm>
            <a:off x="9209353" y="1296058"/>
            <a:ext cx="2226814" cy="2226814"/>
          </a:xfrm>
          <a:prstGeom prst="rect">
            <a:avLst/>
          </a:prstGeom>
          <a:solidFill>
            <a:srgbClr val="D1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04"/>
          </a:p>
        </p:txBody>
      </p:sp>
      <p:sp>
        <p:nvSpPr>
          <p:cNvPr id="8" name="Rectangle 7">
            <a:extLst>
              <a:ext uri="{FF2B5EF4-FFF2-40B4-BE49-F238E27FC236}">
                <a16:creationId xmlns:a16="http://schemas.microsoft.com/office/drawing/2014/main" id="{96BD9835-1D99-4478-1CC7-3CEC2F572014}"/>
              </a:ext>
            </a:extLst>
          </p:cNvPr>
          <p:cNvSpPr/>
          <p:nvPr/>
        </p:nvSpPr>
        <p:spPr>
          <a:xfrm>
            <a:off x="6821430" y="3649066"/>
            <a:ext cx="2226814" cy="2226814"/>
          </a:xfrm>
          <a:prstGeom prst="rect">
            <a:avLst/>
          </a:prstGeom>
          <a:solidFill>
            <a:srgbClr val="D1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04"/>
          </a:p>
        </p:txBody>
      </p:sp>
      <p:sp>
        <p:nvSpPr>
          <p:cNvPr id="13" name="Rectangle 12">
            <a:extLst>
              <a:ext uri="{FF2B5EF4-FFF2-40B4-BE49-F238E27FC236}">
                <a16:creationId xmlns:a16="http://schemas.microsoft.com/office/drawing/2014/main" id="{C56CE325-EBB9-80D0-77BD-337F374E4818}"/>
              </a:ext>
            </a:extLst>
          </p:cNvPr>
          <p:cNvSpPr/>
          <p:nvPr/>
        </p:nvSpPr>
        <p:spPr>
          <a:xfrm>
            <a:off x="9209353" y="3642454"/>
            <a:ext cx="2226814" cy="2226814"/>
          </a:xfrm>
          <a:prstGeom prst="rect">
            <a:avLst/>
          </a:prstGeom>
          <a:solidFill>
            <a:srgbClr val="D1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04"/>
          </a:p>
        </p:txBody>
      </p:sp>
      <p:sp>
        <p:nvSpPr>
          <p:cNvPr id="15" name="Rectangle 14">
            <a:extLst>
              <a:ext uri="{FF2B5EF4-FFF2-40B4-BE49-F238E27FC236}">
                <a16:creationId xmlns:a16="http://schemas.microsoft.com/office/drawing/2014/main" id="{418E2C7B-01FF-C628-CA65-B6BE80840190}"/>
              </a:ext>
            </a:extLst>
          </p:cNvPr>
          <p:cNvSpPr/>
          <p:nvPr/>
        </p:nvSpPr>
        <p:spPr>
          <a:xfrm>
            <a:off x="6821430" y="1296058"/>
            <a:ext cx="2226814" cy="2226814"/>
          </a:xfrm>
          <a:prstGeom prst="rect">
            <a:avLst/>
          </a:prstGeom>
          <a:solidFill>
            <a:srgbClr val="D1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04"/>
          </a:p>
        </p:txBody>
      </p:sp>
      <p:sp>
        <p:nvSpPr>
          <p:cNvPr id="16" name="object 3">
            <a:extLst>
              <a:ext uri="{FF2B5EF4-FFF2-40B4-BE49-F238E27FC236}">
                <a16:creationId xmlns:a16="http://schemas.microsoft.com/office/drawing/2014/main" id="{4E6292D9-F8DE-ED7D-A650-4795E2310B8D}"/>
              </a:ext>
            </a:extLst>
          </p:cNvPr>
          <p:cNvSpPr txBox="1"/>
          <p:nvPr/>
        </p:nvSpPr>
        <p:spPr>
          <a:xfrm>
            <a:off x="6927913" y="1930947"/>
            <a:ext cx="2013848" cy="1412521"/>
          </a:xfrm>
          <a:prstGeom prst="rect">
            <a:avLst/>
          </a:prstGeom>
        </p:spPr>
        <p:txBody>
          <a:bodyPr vert="horz" wrap="square" lIns="0" tIns="77869" rIns="0" bIns="0" rtlCol="0">
            <a:spAutoFit/>
          </a:bodyPr>
          <a:lstStyle/>
          <a:p>
            <a:pPr marL="13426" marR="5370" algn="ctr">
              <a:spcBef>
                <a:spcPts val="614"/>
              </a:spcBef>
            </a:pPr>
            <a:r>
              <a:rPr lang="en-AU" sz="4228" spc="-116" dirty="0">
                <a:latin typeface="Px Grotesk Regular"/>
                <a:cs typeface="Px Grotesk Regular"/>
              </a:rPr>
              <a:t>$14m+</a:t>
            </a:r>
            <a:br>
              <a:rPr lang="en-AU" sz="1480" spc="-116" dirty="0">
                <a:latin typeface="Px Grotesk Regular"/>
                <a:cs typeface="Px Grotesk Regular"/>
              </a:rPr>
            </a:br>
            <a:r>
              <a:rPr lang="en-AU" sz="1480" kern="0" spc="-17" dirty="0">
                <a:latin typeface="HelveticaNeueLTStd-Lt"/>
                <a:ea typeface="+mj-ea"/>
                <a:cs typeface="Px Grotesk Regular"/>
              </a:rPr>
              <a:t>Recurring revenues annually (up from $12m last quarter)</a:t>
            </a:r>
            <a:endParaRPr sz="1480" dirty="0">
              <a:latin typeface="Px Grotesk Regular"/>
              <a:cs typeface="Px Grotesk Regular"/>
            </a:endParaRPr>
          </a:p>
        </p:txBody>
      </p:sp>
      <p:sp>
        <p:nvSpPr>
          <p:cNvPr id="18" name="object 3">
            <a:extLst>
              <a:ext uri="{FF2B5EF4-FFF2-40B4-BE49-F238E27FC236}">
                <a16:creationId xmlns:a16="http://schemas.microsoft.com/office/drawing/2014/main" id="{3BA95B5A-4CC5-6217-F1D8-BF72B34A2278}"/>
              </a:ext>
            </a:extLst>
          </p:cNvPr>
          <p:cNvSpPr txBox="1"/>
          <p:nvPr/>
        </p:nvSpPr>
        <p:spPr>
          <a:xfrm>
            <a:off x="9451015" y="1930947"/>
            <a:ext cx="1743490" cy="957011"/>
          </a:xfrm>
          <a:prstGeom prst="rect">
            <a:avLst/>
          </a:prstGeom>
        </p:spPr>
        <p:txBody>
          <a:bodyPr vert="horz" wrap="square" lIns="0" tIns="77869" rIns="0" bIns="0" rtlCol="0">
            <a:spAutoFit/>
          </a:bodyPr>
          <a:lstStyle/>
          <a:p>
            <a:pPr marL="13426" marR="5370" algn="ctr">
              <a:spcBef>
                <a:spcPts val="614"/>
              </a:spcBef>
            </a:pPr>
            <a:r>
              <a:rPr lang="en-AU" sz="4228" spc="-116" dirty="0">
                <a:latin typeface="Px Grotesk Regular"/>
                <a:cs typeface="Px Grotesk Regular"/>
              </a:rPr>
              <a:t>1,500+</a:t>
            </a:r>
            <a:br>
              <a:rPr lang="en-AU" sz="1480" spc="-116" dirty="0">
                <a:latin typeface="Px Grotesk Regular"/>
                <a:cs typeface="Px Grotesk Regular"/>
              </a:rPr>
            </a:br>
            <a:r>
              <a:rPr lang="en-AU" sz="1480" kern="0" spc="-17" dirty="0">
                <a:latin typeface="HelveticaNeueLTStd-Lt"/>
                <a:ea typeface="+mj-ea"/>
                <a:cs typeface="Px Grotesk Regular"/>
              </a:rPr>
              <a:t>Merchants</a:t>
            </a:r>
            <a:endParaRPr sz="1480" dirty="0">
              <a:latin typeface="Px Grotesk Regular"/>
              <a:cs typeface="Px Grotesk Regular"/>
            </a:endParaRPr>
          </a:p>
        </p:txBody>
      </p:sp>
      <p:sp>
        <p:nvSpPr>
          <p:cNvPr id="19" name="object 3">
            <a:extLst>
              <a:ext uri="{FF2B5EF4-FFF2-40B4-BE49-F238E27FC236}">
                <a16:creationId xmlns:a16="http://schemas.microsoft.com/office/drawing/2014/main" id="{71539870-85F1-496F-B6E7-871E77F19859}"/>
              </a:ext>
            </a:extLst>
          </p:cNvPr>
          <p:cNvSpPr txBox="1"/>
          <p:nvPr/>
        </p:nvSpPr>
        <p:spPr>
          <a:xfrm>
            <a:off x="6927913" y="4273123"/>
            <a:ext cx="2013848" cy="1184766"/>
          </a:xfrm>
          <a:prstGeom prst="rect">
            <a:avLst/>
          </a:prstGeom>
        </p:spPr>
        <p:txBody>
          <a:bodyPr vert="horz" wrap="square" lIns="0" tIns="77869" rIns="0" bIns="0" rtlCol="0">
            <a:spAutoFit/>
          </a:bodyPr>
          <a:lstStyle/>
          <a:p>
            <a:pPr marL="13426" marR="5370" algn="ctr">
              <a:spcBef>
                <a:spcPts val="614"/>
              </a:spcBef>
            </a:pPr>
            <a:r>
              <a:rPr lang="en-AU" sz="4228" spc="-116" dirty="0">
                <a:latin typeface="Px Grotesk Regular"/>
                <a:cs typeface="Px Grotesk Regular"/>
              </a:rPr>
              <a:t>6</a:t>
            </a:r>
            <a:br>
              <a:rPr lang="en-AU" sz="1480" spc="-116" dirty="0">
                <a:latin typeface="Px Grotesk Regular"/>
                <a:cs typeface="Px Grotesk Regular"/>
              </a:rPr>
            </a:br>
            <a:r>
              <a:rPr lang="en-AU" sz="1480" kern="0" spc="-17" dirty="0">
                <a:latin typeface="HelveticaNeueLTStd-Lt"/>
                <a:ea typeface="+mj-ea"/>
                <a:cs typeface="Px Grotesk Regular"/>
              </a:rPr>
              <a:t>Operating and transacting countries</a:t>
            </a:r>
            <a:endParaRPr sz="1480" dirty="0">
              <a:latin typeface="Px Grotesk Regular"/>
              <a:cs typeface="Px Grotesk Regular"/>
            </a:endParaRPr>
          </a:p>
        </p:txBody>
      </p:sp>
      <p:sp>
        <p:nvSpPr>
          <p:cNvPr id="20" name="Rectangle 19">
            <a:extLst>
              <a:ext uri="{FF2B5EF4-FFF2-40B4-BE49-F238E27FC236}">
                <a16:creationId xmlns:a16="http://schemas.microsoft.com/office/drawing/2014/main" id="{6637E5B9-333D-8FCD-6033-71B28271F2B9}"/>
              </a:ext>
            </a:extLst>
          </p:cNvPr>
          <p:cNvSpPr/>
          <p:nvPr/>
        </p:nvSpPr>
        <p:spPr>
          <a:xfrm>
            <a:off x="4403330" y="1296058"/>
            <a:ext cx="2226814" cy="2226814"/>
          </a:xfrm>
          <a:prstGeom prst="rect">
            <a:avLst/>
          </a:prstGeom>
          <a:solidFill>
            <a:srgbClr val="D1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04"/>
          </a:p>
        </p:txBody>
      </p:sp>
      <p:sp>
        <p:nvSpPr>
          <p:cNvPr id="21" name="object 3">
            <a:extLst>
              <a:ext uri="{FF2B5EF4-FFF2-40B4-BE49-F238E27FC236}">
                <a16:creationId xmlns:a16="http://schemas.microsoft.com/office/drawing/2014/main" id="{EF332C52-17DE-ACF2-1EA7-C78ED062A86E}"/>
              </a:ext>
            </a:extLst>
          </p:cNvPr>
          <p:cNvSpPr txBox="1"/>
          <p:nvPr/>
        </p:nvSpPr>
        <p:spPr>
          <a:xfrm>
            <a:off x="4509813" y="1930947"/>
            <a:ext cx="2013848" cy="1412521"/>
          </a:xfrm>
          <a:prstGeom prst="rect">
            <a:avLst/>
          </a:prstGeom>
        </p:spPr>
        <p:txBody>
          <a:bodyPr vert="horz" wrap="square" lIns="0" tIns="77869" rIns="0" bIns="0" rtlCol="0">
            <a:spAutoFit/>
          </a:bodyPr>
          <a:lstStyle/>
          <a:p>
            <a:pPr marL="13426" marR="5370" algn="ctr">
              <a:spcBef>
                <a:spcPts val="614"/>
              </a:spcBef>
            </a:pPr>
            <a:r>
              <a:rPr lang="en-AU" sz="4228" spc="-116" dirty="0">
                <a:latin typeface="Px Grotesk Regular"/>
                <a:cs typeface="Px Grotesk Regular"/>
              </a:rPr>
              <a:t>$3Bn+</a:t>
            </a:r>
            <a:br>
              <a:rPr lang="en-AU" sz="1480" spc="-116" dirty="0">
                <a:latin typeface="Px Grotesk Regular"/>
                <a:cs typeface="Px Grotesk Regular"/>
              </a:rPr>
            </a:br>
            <a:r>
              <a:rPr lang="en-AU" sz="1480" kern="0" spc="-17" dirty="0">
                <a:latin typeface="HelveticaNeueLTStd-Lt"/>
                <a:ea typeface="+mj-ea"/>
                <a:cs typeface="Px Grotesk Regular"/>
              </a:rPr>
              <a:t>Transaction value annually (up from $2.5bn last quarter)</a:t>
            </a:r>
            <a:endParaRPr sz="1480" dirty="0">
              <a:latin typeface="Px Grotesk Regular"/>
              <a:cs typeface="Px Grotesk Regular"/>
            </a:endParaRPr>
          </a:p>
        </p:txBody>
      </p:sp>
      <p:sp>
        <p:nvSpPr>
          <p:cNvPr id="22" name="Rectangle 21">
            <a:extLst>
              <a:ext uri="{FF2B5EF4-FFF2-40B4-BE49-F238E27FC236}">
                <a16:creationId xmlns:a16="http://schemas.microsoft.com/office/drawing/2014/main" id="{99D8DEAB-B32F-030B-0468-4C68047EBE55}"/>
              </a:ext>
            </a:extLst>
          </p:cNvPr>
          <p:cNvSpPr/>
          <p:nvPr/>
        </p:nvSpPr>
        <p:spPr>
          <a:xfrm>
            <a:off x="4403330" y="3663634"/>
            <a:ext cx="2226814" cy="2226814"/>
          </a:xfrm>
          <a:prstGeom prst="rect">
            <a:avLst/>
          </a:prstGeom>
          <a:solidFill>
            <a:srgbClr val="D1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04"/>
          </a:p>
        </p:txBody>
      </p:sp>
      <p:sp>
        <p:nvSpPr>
          <p:cNvPr id="23" name="object 3">
            <a:extLst>
              <a:ext uri="{FF2B5EF4-FFF2-40B4-BE49-F238E27FC236}">
                <a16:creationId xmlns:a16="http://schemas.microsoft.com/office/drawing/2014/main" id="{0494D3C9-46FB-788E-35BF-99E052CC2E58}"/>
              </a:ext>
            </a:extLst>
          </p:cNvPr>
          <p:cNvSpPr txBox="1"/>
          <p:nvPr/>
        </p:nvSpPr>
        <p:spPr>
          <a:xfrm>
            <a:off x="4509813" y="4298522"/>
            <a:ext cx="2013848" cy="1412521"/>
          </a:xfrm>
          <a:prstGeom prst="rect">
            <a:avLst/>
          </a:prstGeom>
        </p:spPr>
        <p:txBody>
          <a:bodyPr vert="horz" wrap="square" lIns="0" tIns="77869" rIns="0" bIns="0" rtlCol="0">
            <a:spAutoFit/>
          </a:bodyPr>
          <a:lstStyle/>
          <a:p>
            <a:pPr marL="13426" marR="5370" algn="ctr">
              <a:spcBef>
                <a:spcPts val="614"/>
              </a:spcBef>
            </a:pPr>
            <a:r>
              <a:rPr lang="en-AU" sz="4228" spc="-116" dirty="0">
                <a:latin typeface="Px Grotesk Regular"/>
                <a:cs typeface="Px Grotesk Regular"/>
              </a:rPr>
              <a:t>100m+</a:t>
            </a:r>
            <a:br>
              <a:rPr lang="en-AU" sz="1480" spc="-116" dirty="0">
                <a:latin typeface="Px Grotesk Regular"/>
                <a:cs typeface="Px Grotesk Regular"/>
              </a:rPr>
            </a:br>
            <a:r>
              <a:rPr lang="en-AU" sz="1480" kern="0" spc="-17" dirty="0">
                <a:latin typeface="HelveticaNeueLTStd-Lt"/>
                <a:ea typeface="+mj-ea"/>
                <a:cs typeface="Px Grotesk Regular"/>
              </a:rPr>
              <a:t>Transactions annually (up from 80m last quarter)</a:t>
            </a:r>
            <a:endParaRPr sz="1480" dirty="0">
              <a:latin typeface="Px Grotesk Regular"/>
              <a:cs typeface="Px Grotesk Regular"/>
            </a:endParaRPr>
          </a:p>
        </p:txBody>
      </p:sp>
      <p:sp>
        <p:nvSpPr>
          <p:cNvPr id="24" name="object 3">
            <a:extLst>
              <a:ext uri="{FF2B5EF4-FFF2-40B4-BE49-F238E27FC236}">
                <a16:creationId xmlns:a16="http://schemas.microsoft.com/office/drawing/2014/main" id="{AC4FB92F-E072-5147-5EA6-BA5FBDA1898C}"/>
              </a:ext>
            </a:extLst>
          </p:cNvPr>
          <p:cNvSpPr txBox="1"/>
          <p:nvPr/>
        </p:nvSpPr>
        <p:spPr>
          <a:xfrm>
            <a:off x="9315836" y="4298522"/>
            <a:ext cx="2013848" cy="957011"/>
          </a:xfrm>
          <a:prstGeom prst="rect">
            <a:avLst/>
          </a:prstGeom>
        </p:spPr>
        <p:txBody>
          <a:bodyPr vert="horz" wrap="square" lIns="0" tIns="77869" rIns="0" bIns="0" rtlCol="0">
            <a:spAutoFit/>
          </a:bodyPr>
          <a:lstStyle/>
          <a:p>
            <a:pPr marL="13426" marR="5370" algn="ctr">
              <a:spcBef>
                <a:spcPts val="614"/>
              </a:spcBef>
            </a:pPr>
            <a:r>
              <a:rPr lang="en-AU" sz="4228" spc="-116" dirty="0">
                <a:latin typeface="Px Grotesk Regular"/>
                <a:cs typeface="Px Grotesk Regular"/>
              </a:rPr>
              <a:t>45+</a:t>
            </a:r>
            <a:br>
              <a:rPr lang="en-AU" sz="1480" spc="-116" dirty="0">
                <a:latin typeface="Px Grotesk Regular"/>
                <a:cs typeface="Px Grotesk Regular"/>
              </a:rPr>
            </a:br>
            <a:r>
              <a:rPr lang="en-AU" sz="1480" kern="0" spc="-17" dirty="0">
                <a:latin typeface="HelveticaNeueLTStd-Lt"/>
                <a:ea typeface="+mj-ea"/>
                <a:cs typeface="Px Grotesk Regular"/>
              </a:rPr>
              <a:t>Colleagues</a:t>
            </a:r>
            <a:endParaRPr sz="1480" dirty="0">
              <a:latin typeface="Px Grotesk Regular"/>
              <a:cs typeface="Px Grotesk Regular"/>
            </a:endParaRPr>
          </a:p>
        </p:txBody>
      </p:sp>
      <p:pic>
        <p:nvPicPr>
          <p:cNvPr id="25" name="Picture 24">
            <a:extLst>
              <a:ext uri="{FF2B5EF4-FFF2-40B4-BE49-F238E27FC236}">
                <a16:creationId xmlns:a16="http://schemas.microsoft.com/office/drawing/2014/main" id="{E3711E34-160C-B72B-76DE-4FF2ECEC8824}"/>
              </a:ext>
            </a:extLst>
          </p:cNvPr>
          <p:cNvPicPr>
            <a:picLocks noChangeAspect="1"/>
          </p:cNvPicPr>
          <p:nvPr/>
        </p:nvPicPr>
        <p:blipFill>
          <a:blip r:embed="rId4"/>
          <a:stretch>
            <a:fillRect/>
          </a:stretch>
        </p:blipFill>
        <p:spPr>
          <a:xfrm rot="5400000">
            <a:off x="981080" y="2866446"/>
            <a:ext cx="2441686" cy="2892182"/>
          </a:xfrm>
          <a:prstGeom prst="rect">
            <a:avLst/>
          </a:prstGeom>
        </p:spPr>
      </p:pic>
      <p:pic>
        <p:nvPicPr>
          <p:cNvPr id="26" name="Picture 2" descr="Image result for mint payments logo">
            <a:extLst>
              <a:ext uri="{FF2B5EF4-FFF2-40B4-BE49-F238E27FC236}">
                <a16:creationId xmlns:a16="http://schemas.microsoft.com/office/drawing/2014/main" id="{61A77B67-A37C-3334-5F28-4E9636C903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17" t="21569" r="30083" b="21827"/>
          <a:stretch/>
        </p:blipFill>
        <p:spPr bwMode="auto">
          <a:xfrm>
            <a:off x="2600171" y="1909697"/>
            <a:ext cx="1047843" cy="1047843"/>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object 3">
            <a:extLst>
              <a:ext uri="{FF2B5EF4-FFF2-40B4-BE49-F238E27FC236}">
                <a16:creationId xmlns:a16="http://schemas.microsoft.com/office/drawing/2014/main" id="{DAC7E671-5E4A-9FE7-D83F-7FE6FE04DF2C}"/>
              </a:ext>
            </a:extLst>
          </p:cNvPr>
          <p:cNvSpPr txBox="1"/>
          <p:nvPr/>
        </p:nvSpPr>
        <p:spPr>
          <a:xfrm>
            <a:off x="-259473" y="1252116"/>
            <a:ext cx="4944307" cy="940452"/>
          </a:xfrm>
          <a:prstGeom prst="rect">
            <a:avLst/>
          </a:prstGeom>
        </p:spPr>
        <p:txBody>
          <a:bodyPr vert="horz" wrap="square" lIns="0" tIns="77917" rIns="0" bIns="0" rtlCol="0">
            <a:spAutoFit/>
          </a:bodyPr>
          <a:lstStyle/>
          <a:p>
            <a:pPr marL="13434" marR="5374" algn="ctr">
              <a:spcBef>
                <a:spcPts val="614"/>
              </a:spcBef>
            </a:pPr>
            <a:r>
              <a:rPr lang="en-AU" sz="2800" spc="-116" dirty="0">
                <a:solidFill>
                  <a:srgbClr val="EC008C"/>
                </a:solidFill>
                <a:latin typeface="Px Grotesk Regular"/>
                <a:cs typeface="Px Grotesk Regular"/>
              </a:rPr>
              <a:t>Q1 (July – Sept 22) </a:t>
            </a:r>
            <a:br>
              <a:rPr lang="en-AU" sz="2800" spc="-116" dirty="0">
                <a:latin typeface="Px Grotesk Regular"/>
                <a:cs typeface="Px Grotesk Regular"/>
              </a:rPr>
            </a:br>
            <a:endParaRPr sz="2800" dirty="0">
              <a:latin typeface="Px Grotesk Regular"/>
              <a:cs typeface="Px Grotesk Regular"/>
            </a:endParaRPr>
          </a:p>
        </p:txBody>
      </p:sp>
    </p:spTree>
    <p:extLst>
      <p:ext uri="{BB962C8B-B14F-4D97-AF65-F5344CB8AC3E}">
        <p14:creationId xmlns:p14="http://schemas.microsoft.com/office/powerpoint/2010/main" val="38569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3380B-CC03-8C4E-848D-A9B0B3FD3175}"/>
              </a:ext>
            </a:extLst>
          </p:cNvPr>
          <p:cNvSpPr/>
          <p:nvPr/>
        </p:nvSpPr>
        <p:spPr>
          <a:xfrm>
            <a:off x="5341545" y="948859"/>
            <a:ext cx="6434764" cy="5573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3">
              <a:defRPr/>
            </a:pPr>
            <a:r>
              <a:rPr lang="en-US" sz="1200" b="1" dirty="0">
                <a:solidFill>
                  <a:srgbClr val="EC008C"/>
                </a:solidFill>
                <a:latin typeface="HelveticaNeueLT Pro 45 Lt" panose="020B0403020202020204" pitchFamily="34" charset="0"/>
                <a:sym typeface="Wingdings 3" panose="05040102010807070707" pitchFamily="18" charset="2"/>
              </a:rPr>
              <a:t>Commentary – Q1 FY23</a:t>
            </a:r>
          </a:p>
          <a:p>
            <a:pPr marL="171450" lvl="3" indent="-171450">
              <a:buFont typeface="Arial" panose="020B0604020202020204" pitchFamily="34" charset="0"/>
              <a:buChar char="•"/>
              <a:defRPr/>
            </a:pPr>
            <a:endParaRPr lang="en-US" sz="9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b="1" dirty="0">
                <a:solidFill>
                  <a:schemeClr val="tx1"/>
                </a:solidFill>
                <a:latin typeface="HelveticaNeueLT Pro 45 Lt" panose="020B0403020202020204" pitchFamily="34" charset="0"/>
                <a:sym typeface="Wingdings 3" panose="05040102010807070707" pitchFamily="18" charset="2"/>
              </a:rPr>
              <a:t>Revenue of $3.2m for the September 2022 quarter, 8% higher than the June quarter</a:t>
            </a:r>
            <a:r>
              <a:rPr lang="en-US" sz="1000" dirty="0">
                <a:solidFill>
                  <a:schemeClr val="tx1"/>
                </a:solidFill>
                <a:latin typeface="HelveticaNeueLT Pro 45 Lt" panose="020B0403020202020204" pitchFamily="34" charset="0"/>
                <a:sym typeface="Wingdings 3" panose="05040102010807070707" pitchFamily="18" charset="2"/>
              </a:rPr>
              <a:t>, driven by a continued increase in travel volumes and an increase in white label off the back of higher volumes and the strengthening of the Euro against the Australian Dollar. Mint’s revenue since March 2022 has been significantly higher than pre-COVID levels, with August and September 2022 revenue being over 140% higher than pre-COVID levels (despite travel volumes at only 50% to 60% pre-COVID levels), before considering the additional revenue from the IPG acquisition. </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The significant customer wins in 2021 have Mint well placed to take advantage of the travel recovery. We forecast travel total transaction value (TTV) and revenue to increase materially in FY23, particularly with a focus on new merchant wins and the launch of a new product, Virtual Card, initially targeting supplier payments for the travel industry; before the end of calendar year 2022.</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Gross margin of 60.5% for the quarter was lower than the previous quarter due to higher travel revenue, with travel revenue resulting in a lower gross margin percentage compared to white label gateway revenue which does not incur a direct cost. We anticipate gross margin to reduce as travel increases. Despite this, travel revenue on average generates a similar margin as a % of TTV compared to white label gateway revenue, so there is no negative impact to Mint with the gross margin reducing.</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Mint has invested in resources (staff) during the September 2022 quarter to help facilitate significant growth objectives for the business. Key staff hired are in sales &amp; marketing to support new merchant acquisition targets and product &amp; technology to support Mint’s 12-month product roadmap. </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Mint has developed a core product roadmap with a key focus on user experience to deliver Mint’s vision of being a full-service, end-to-end payments ecosystem, to help companies and their customers to transact in more rewarding ways. Mint aims to add value, rather than simply process it. The product roadmap supports this vision allowing merchants to benefit from a seamless, user-focused payments ecosystem. </a:t>
            </a:r>
            <a:endParaRPr lang="en-US" sz="900" dirty="0">
              <a:solidFill>
                <a:schemeClr val="tx1"/>
              </a:solidFill>
              <a:latin typeface="HelveticaNeueLT Pro 45 Lt" panose="020B0403020202020204" pitchFamily="34" charset="0"/>
              <a:sym typeface="Wingdings 3" panose="05040102010807070707" pitchFamily="18" charset="2"/>
            </a:endParaRPr>
          </a:p>
          <a:p>
            <a:pPr marL="0" lvl="3">
              <a:defRPr/>
            </a:pPr>
            <a:endParaRPr lang="en-US" sz="900" dirty="0">
              <a:solidFill>
                <a:schemeClr val="tx1"/>
              </a:solidFill>
              <a:latin typeface="HelveticaNeueLT Pro 45 Lt" panose="020B0403020202020204" pitchFamily="34" charset="0"/>
              <a:sym typeface="Wingdings 3" panose="05040102010807070707" pitchFamily="18" charset="2"/>
            </a:endParaRPr>
          </a:p>
        </p:txBody>
      </p:sp>
      <p:sp>
        <p:nvSpPr>
          <p:cNvPr id="6" name="object 4">
            <a:extLst>
              <a:ext uri="{FF2B5EF4-FFF2-40B4-BE49-F238E27FC236}">
                <a16:creationId xmlns:a16="http://schemas.microsoft.com/office/drawing/2014/main" id="{3EF9F6B2-CAE4-463F-AEF1-8FFE92818791}"/>
              </a:ext>
            </a:extLst>
          </p:cNvPr>
          <p:cNvSpPr txBox="1">
            <a:spLocks noGrp="1"/>
          </p:cNvSpPr>
          <p:nvPr>
            <p:ph type="title"/>
          </p:nvPr>
        </p:nvSpPr>
        <p:spPr>
          <a:xfrm>
            <a:off x="447246" y="426148"/>
            <a:ext cx="8374537" cy="465227"/>
          </a:xfrm>
          <a:prstGeom prst="rect">
            <a:avLst/>
          </a:prstGeom>
        </p:spPr>
        <p:txBody>
          <a:bodyPr vert="horz" wrap="square" lIns="0" tIns="13434" rIns="0" bIns="0" rtlCol="0" anchor="ctr">
            <a:spAutoFit/>
          </a:bodyPr>
          <a:lstStyle/>
          <a:p>
            <a:pPr marL="13434">
              <a:spcBef>
                <a:spcPts val="106"/>
              </a:spcBef>
            </a:pPr>
            <a:r>
              <a:rPr lang="en-AU" sz="3173" spc="-127" dirty="0">
                <a:latin typeface="Px Grotesk Regular" panose="02060503030000020004" pitchFamily="18" charset="0"/>
              </a:rPr>
              <a:t>Financial Summary</a:t>
            </a:r>
            <a:endParaRPr sz="3173" spc="-11" dirty="0">
              <a:latin typeface="Px Grotesk Regular" panose="02060503030000020004" pitchFamily="18" charset="0"/>
            </a:endParaRPr>
          </a:p>
        </p:txBody>
      </p:sp>
      <p:sp>
        <p:nvSpPr>
          <p:cNvPr id="29" name="object 7">
            <a:extLst>
              <a:ext uri="{FF2B5EF4-FFF2-40B4-BE49-F238E27FC236}">
                <a16:creationId xmlns:a16="http://schemas.microsoft.com/office/drawing/2014/main" id="{4E2185E1-A8D8-411D-959C-C07E4DCF5363}"/>
              </a:ext>
            </a:extLst>
          </p:cNvPr>
          <p:cNvSpPr txBox="1">
            <a:spLocks/>
          </p:cNvSpPr>
          <p:nvPr/>
        </p:nvSpPr>
        <p:spPr>
          <a:xfrm>
            <a:off x="11776308" y="6452712"/>
            <a:ext cx="192404" cy="17589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7F7F7F"/>
                </a:solidFill>
                <a:latin typeface="HelveticaNeueLTStd-Lt"/>
                <a:ea typeface="+mn-ea"/>
                <a:cs typeface="HelveticaNeueLTStd-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65"/>
              </a:spcBef>
            </a:pPr>
            <a:fld id="{81D60167-4931-47E6-BA6A-407CBD079E47}" type="slidenum">
              <a:rPr lang="en-AU" smtClean="0"/>
              <a:pPr marL="25400">
                <a:spcBef>
                  <a:spcPts val="65"/>
                </a:spcBef>
              </a:pPr>
              <a:t>4</a:t>
            </a:fld>
            <a:endParaRPr lang="en-AU" dirty="0">
              <a:latin typeface="HelveticaNeueLT Pro 45 Lt" panose="020B0403020202020204" pitchFamily="34" charset="0"/>
            </a:endParaRPr>
          </a:p>
        </p:txBody>
      </p:sp>
      <p:cxnSp>
        <p:nvCxnSpPr>
          <p:cNvPr id="13" name="Straight Connector 12">
            <a:extLst>
              <a:ext uri="{FF2B5EF4-FFF2-40B4-BE49-F238E27FC236}">
                <a16:creationId xmlns:a16="http://schemas.microsoft.com/office/drawing/2014/main" id="{0BE53ED3-035C-43D2-9DB4-40EE62498C6C}"/>
              </a:ext>
            </a:extLst>
          </p:cNvPr>
          <p:cNvCxnSpPr/>
          <p:nvPr/>
        </p:nvCxnSpPr>
        <p:spPr>
          <a:xfrm>
            <a:off x="-6146" y="894657"/>
            <a:ext cx="12194414" cy="0"/>
          </a:xfrm>
          <a:prstGeom prst="line">
            <a:avLst/>
          </a:prstGeom>
          <a:ln>
            <a:solidFill>
              <a:srgbClr val="EC008C"/>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mint payments logo">
            <a:extLst>
              <a:ext uri="{FF2B5EF4-FFF2-40B4-BE49-F238E27FC236}">
                <a16:creationId xmlns:a16="http://schemas.microsoft.com/office/drawing/2014/main" id="{38DF9B00-29DF-4385-B354-B53B88B0F91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917" t="21569" r="30083" b="21827"/>
          <a:stretch/>
        </p:blipFill>
        <p:spPr bwMode="auto">
          <a:xfrm>
            <a:off x="11164479" y="251436"/>
            <a:ext cx="483620" cy="48362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bject 4">
            <a:extLst>
              <a:ext uri="{FF2B5EF4-FFF2-40B4-BE49-F238E27FC236}">
                <a16:creationId xmlns:a16="http://schemas.microsoft.com/office/drawing/2014/main" id="{A675A73D-D659-0969-4376-60B181A29B4E}"/>
              </a:ext>
            </a:extLst>
          </p:cNvPr>
          <p:cNvSpPr txBox="1">
            <a:spLocks/>
          </p:cNvSpPr>
          <p:nvPr/>
        </p:nvSpPr>
        <p:spPr>
          <a:xfrm>
            <a:off x="3732" y="209553"/>
            <a:ext cx="12184537" cy="175148"/>
          </a:xfrm>
          <a:prstGeom prst="rect">
            <a:avLst/>
          </a:prstGeom>
        </p:spPr>
        <p:txBody>
          <a:bodyPr vert="horz" wrap="square" lIns="0" tIns="13434" rIns="0" bIns="0" rtlCol="0">
            <a:spAutoFit/>
          </a:bodyPr>
          <a:lstStyle>
            <a:lvl1pPr>
              <a:defRPr sz="2000" b="0" i="0">
                <a:solidFill>
                  <a:schemeClr val="tx1"/>
                </a:solidFill>
                <a:latin typeface="HelveticaNeueLTStd-Lt"/>
                <a:ea typeface="+mj-ea"/>
                <a:cs typeface="HelveticaNeueLTStd-Lt"/>
              </a:defRPr>
            </a:lvl1pPr>
          </a:lstStyle>
          <a:p>
            <a:pPr marL="13434" algn="ctr">
              <a:spcBef>
                <a:spcPts val="106"/>
              </a:spcBef>
            </a:pPr>
            <a:r>
              <a:rPr lang="en-AU" sz="1050" kern="0" spc="317" dirty="0">
                <a:solidFill>
                  <a:srgbClr val="EC008C"/>
                </a:solidFill>
                <a:latin typeface="HelveticaNeueLT Pro 25 UltLt" panose="020B0303020202020204" pitchFamily="34" charset="0"/>
              </a:rPr>
              <a:t>INVESTOR UPDATE</a:t>
            </a:r>
          </a:p>
        </p:txBody>
      </p:sp>
      <p:pic>
        <p:nvPicPr>
          <p:cNvPr id="2" name="Picture 1">
            <a:extLst>
              <a:ext uri="{FF2B5EF4-FFF2-40B4-BE49-F238E27FC236}">
                <a16:creationId xmlns:a16="http://schemas.microsoft.com/office/drawing/2014/main" id="{1A547481-31B6-53FE-873E-F3A5DA4621E5}"/>
              </a:ext>
            </a:extLst>
          </p:cNvPr>
          <p:cNvPicPr>
            <a:picLocks noChangeAspect="1"/>
          </p:cNvPicPr>
          <p:nvPr/>
        </p:nvPicPr>
        <p:blipFill>
          <a:blip r:embed="rId3"/>
          <a:stretch>
            <a:fillRect/>
          </a:stretch>
        </p:blipFill>
        <p:spPr>
          <a:xfrm>
            <a:off x="473945" y="1021283"/>
            <a:ext cx="4686300" cy="4892040"/>
          </a:xfrm>
          <a:prstGeom prst="rect">
            <a:avLst/>
          </a:prstGeom>
        </p:spPr>
      </p:pic>
    </p:spTree>
    <p:extLst>
      <p:ext uri="{BB962C8B-B14F-4D97-AF65-F5344CB8AC3E}">
        <p14:creationId xmlns:p14="http://schemas.microsoft.com/office/powerpoint/2010/main" val="94763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7D95666-9D64-73BA-75E9-47E8AE42510D}"/>
              </a:ext>
            </a:extLst>
          </p:cNvPr>
          <p:cNvGraphicFramePr>
            <a:graphicFrameLocks/>
          </p:cNvGraphicFramePr>
          <p:nvPr>
            <p:extLst>
              <p:ext uri="{D42A27DB-BD31-4B8C-83A1-F6EECF244321}">
                <p14:modId xmlns:p14="http://schemas.microsoft.com/office/powerpoint/2010/main" val="2445604493"/>
              </p:ext>
            </p:extLst>
          </p:nvPr>
        </p:nvGraphicFramePr>
        <p:xfrm>
          <a:off x="5909370" y="3692048"/>
          <a:ext cx="6077448" cy="3031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745B3225-88CF-4739-BAE1-663909BD21A9}"/>
              </a:ext>
            </a:extLst>
          </p:cNvPr>
          <p:cNvGraphicFramePr>
            <a:graphicFrameLocks/>
          </p:cNvGraphicFramePr>
          <p:nvPr>
            <p:extLst>
              <p:ext uri="{D42A27DB-BD31-4B8C-83A1-F6EECF244321}">
                <p14:modId xmlns:p14="http://schemas.microsoft.com/office/powerpoint/2010/main" val="1192322810"/>
              </p:ext>
            </p:extLst>
          </p:nvPr>
        </p:nvGraphicFramePr>
        <p:xfrm>
          <a:off x="5891264" y="1137168"/>
          <a:ext cx="5756835" cy="2581480"/>
        </p:xfrm>
        <a:graphic>
          <a:graphicData uri="http://schemas.openxmlformats.org/drawingml/2006/chart">
            <c:chart xmlns:c="http://schemas.openxmlformats.org/drawingml/2006/chart" xmlns:r="http://schemas.openxmlformats.org/officeDocument/2006/relationships" r:id="rId3"/>
          </a:graphicData>
        </a:graphic>
      </p:graphicFrame>
      <p:sp>
        <p:nvSpPr>
          <p:cNvPr id="3" name="object 4">
            <a:extLst>
              <a:ext uri="{FF2B5EF4-FFF2-40B4-BE49-F238E27FC236}">
                <a16:creationId xmlns:a16="http://schemas.microsoft.com/office/drawing/2014/main" id="{E69E0249-0394-4343-8216-E3A78C5CB00C}"/>
              </a:ext>
            </a:extLst>
          </p:cNvPr>
          <p:cNvSpPr txBox="1">
            <a:spLocks/>
          </p:cNvSpPr>
          <p:nvPr/>
        </p:nvSpPr>
        <p:spPr>
          <a:xfrm>
            <a:off x="3732" y="209553"/>
            <a:ext cx="12184537" cy="175148"/>
          </a:xfrm>
          <a:prstGeom prst="rect">
            <a:avLst/>
          </a:prstGeom>
        </p:spPr>
        <p:txBody>
          <a:bodyPr vert="horz" wrap="square" lIns="0" tIns="13434" rIns="0" bIns="0" rtlCol="0">
            <a:spAutoFit/>
          </a:bodyPr>
          <a:lstStyle>
            <a:lvl1pPr>
              <a:defRPr sz="2000" b="0" i="0">
                <a:solidFill>
                  <a:schemeClr val="tx1"/>
                </a:solidFill>
                <a:latin typeface="HelveticaNeueLTStd-Lt"/>
                <a:ea typeface="+mj-ea"/>
                <a:cs typeface="HelveticaNeueLTStd-Lt"/>
              </a:defRPr>
            </a:lvl1pPr>
          </a:lstStyle>
          <a:p>
            <a:pPr marL="13434" algn="ctr">
              <a:spcBef>
                <a:spcPts val="106"/>
              </a:spcBef>
            </a:pPr>
            <a:r>
              <a:rPr lang="en-AU" sz="1050" kern="0" spc="317" dirty="0">
                <a:solidFill>
                  <a:srgbClr val="EC008C"/>
                </a:solidFill>
                <a:latin typeface="HelveticaNeueLT Pro 25 UltLt" panose="020B0303020202020204" pitchFamily="34" charset="0"/>
              </a:rPr>
              <a:t>INVESTOR UPDATE</a:t>
            </a:r>
          </a:p>
        </p:txBody>
      </p:sp>
      <p:sp>
        <p:nvSpPr>
          <p:cNvPr id="6" name="object 4">
            <a:extLst>
              <a:ext uri="{FF2B5EF4-FFF2-40B4-BE49-F238E27FC236}">
                <a16:creationId xmlns:a16="http://schemas.microsoft.com/office/drawing/2014/main" id="{3EF9F6B2-CAE4-463F-AEF1-8FFE92818791}"/>
              </a:ext>
            </a:extLst>
          </p:cNvPr>
          <p:cNvSpPr txBox="1">
            <a:spLocks noGrp="1"/>
          </p:cNvSpPr>
          <p:nvPr>
            <p:ph type="title"/>
          </p:nvPr>
        </p:nvSpPr>
        <p:spPr>
          <a:xfrm>
            <a:off x="447246" y="426147"/>
            <a:ext cx="5245723" cy="465227"/>
          </a:xfrm>
          <a:prstGeom prst="rect">
            <a:avLst/>
          </a:prstGeom>
        </p:spPr>
        <p:txBody>
          <a:bodyPr vert="horz" wrap="square" lIns="0" tIns="13434" rIns="0" bIns="0" rtlCol="0" anchor="ctr">
            <a:spAutoFit/>
          </a:bodyPr>
          <a:lstStyle/>
          <a:p>
            <a:pPr marL="13434">
              <a:spcBef>
                <a:spcPts val="106"/>
              </a:spcBef>
            </a:pPr>
            <a:r>
              <a:rPr lang="en-US" sz="3173" spc="-127" dirty="0">
                <a:latin typeface="Px Grotesk Regular" panose="02060503030000020004" pitchFamily="18" charset="0"/>
              </a:rPr>
              <a:t>Looking Ahead</a:t>
            </a:r>
            <a:endParaRPr sz="3173" spc="-11" dirty="0">
              <a:latin typeface="Px Grotesk Regular" panose="02060503030000020004" pitchFamily="18" charset="0"/>
            </a:endParaRPr>
          </a:p>
        </p:txBody>
      </p:sp>
      <p:sp>
        <p:nvSpPr>
          <p:cNvPr id="35" name="Rectangle 34">
            <a:extLst>
              <a:ext uri="{FF2B5EF4-FFF2-40B4-BE49-F238E27FC236}">
                <a16:creationId xmlns:a16="http://schemas.microsoft.com/office/drawing/2014/main" id="{235330AD-E74F-422F-90C2-3ABEA2AA9960}"/>
              </a:ext>
            </a:extLst>
          </p:cNvPr>
          <p:cNvSpPr/>
          <p:nvPr/>
        </p:nvSpPr>
        <p:spPr>
          <a:xfrm>
            <a:off x="256565" y="1068271"/>
            <a:ext cx="5634699" cy="5506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3">
              <a:defRPr/>
            </a:pPr>
            <a:r>
              <a:rPr lang="en-US" sz="1000" b="1" dirty="0">
                <a:solidFill>
                  <a:srgbClr val="EC008C"/>
                </a:solidFill>
                <a:latin typeface="HelveticaNeueLT Pro 45 Lt" panose="020B0403020202020204" pitchFamily="34" charset="0"/>
                <a:sym typeface="Wingdings 3" panose="05040102010807070707" pitchFamily="18" charset="2"/>
              </a:rPr>
              <a:t>The last six months</a:t>
            </a:r>
          </a:p>
          <a:p>
            <a:pPr marL="0" lvl="3">
              <a:defRPr/>
            </a:pPr>
            <a:endParaRPr lang="en-US" sz="1000" dirty="0">
              <a:solidFill>
                <a:srgbClr val="EC008C"/>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Positive EBITDA, material increase in gross margin and month-over-month growth in TTV from the travel vertical since February 2022. </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Monthly TTV and revenue significantly higher than pre COVID-19 levels, driven by the IPG acquisition, new verticals, migration of Mint gateway merchants across to full service MSF offering on the platform and general lift from existing travel merchants’ transaction volumes.</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Mint travel revenue for September 2022 was c. 150% higher than pre-COVID levels despite the travel industry still recovering from COVID-19, due to a concerted effort in 2021 to move existing travel merchants from gateway agreements to full MSF.</a:t>
            </a:r>
          </a:p>
          <a:p>
            <a:pPr marL="0" lvl="3">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0" lvl="3">
              <a:defRPr/>
            </a:pPr>
            <a:r>
              <a:rPr lang="en-US" sz="1000" b="1" dirty="0">
                <a:solidFill>
                  <a:srgbClr val="EC008C"/>
                </a:solidFill>
                <a:latin typeface="HelveticaNeueLT Pro 45 Lt" panose="020B0403020202020204" pitchFamily="34" charset="0"/>
                <a:sym typeface="Wingdings 3" panose="05040102010807070707" pitchFamily="18" charset="2"/>
              </a:rPr>
              <a:t>What does this mean?</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As illustrated in the charts opposite, Mint has experienced substantial merchant growth in the travel industry since the commencement of the COVID-19 pandemic. This has been particularly evident in FY22, due to the introduction of </a:t>
            </a:r>
            <a:r>
              <a:rPr lang="en-US" sz="1000" dirty="0" err="1">
                <a:solidFill>
                  <a:schemeClr val="tx1"/>
                </a:solidFill>
                <a:latin typeface="HelveticaNeueLT Pro 45 Lt" panose="020B0403020202020204" pitchFamily="34" charset="0"/>
                <a:sym typeface="Wingdings 3" panose="05040102010807070707" pitchFamily="18" charset="2"/>
              </a:rPr>
              <a:t>MintEFT</a:t>
            </a:r>
            <a:r>
              <a:rPr lang="en-US" sz="1000" dirty="0">
                <a:solidFill>
                  <a:schemeClr val="tx1"/>
                </a:solidFill>
                <a:latin typeface="HelveticaNeueLT Pro 45 Lt" panose="020B0403020202020204" pitchFamily="34" charset="0"/>
                <a:sym typeface="Wingdings 3" panose="05040102010807070707" pitchFamily="18" charset="2"/>
              </a:rPr>
              <a:t> and the exclusive partnership with </a:t>
            </a:r>
            <a:r>
              <a:rPr lang="en-US" sz="1000" dirty="0" err="1">
                <a:solidFill>
                  <a:schemeClr val="tx1"/>
                </a:solidFill>
                <a:latin typeface="HelveticaNeueLT Pro 45 Lt" panose="020B0403020202020204" pitchFamily="34" charset="0"/>
                <a:sym typeface="Wingdings 3" panose="05040102010807070707" pitchFamily="18" charset="2"/>
              </a:rPr>
              <a:t>Helloworld</a:t>
            </a:r>
            <a:r>
              <a:rPr lang="en-US" sz="1000" dirty="0">
                <a:solidFill>
                  <a:schemeClr val="tx1"/>
                </a:solidFill>
                <a:latin typeface="HelveticaNeueLT Pro 45 Lt" panose="020B0403020202020204" pitchFamily="34" charset="0"/>
                <a:sym typeface="Wingdings 3" panose="05040102010807070707" pitchFamily="18" charset="2"/>
              </a:rPr>
              <a:t>. Mint's travel TTV was c. $55m per month pre COVID-19 with only c. 300 merchants. Mint's travel merchants at September 2022 has grown to 938, with the recent TTV growth evident that Mint is well positioned to </a:t>
            </a:r>
            <a:r>
              <a:rPr lang="en-US" sz="1000" dirty="0" err="1">
                <a:solidFill>
                  <a:schemeClr val="tx1"/>
                </a:solidFill>
                <a:latin typeface="HelveticaNeueLT Pro 45 Lt" panose="020B0403020202020204" pitchFamily="34" charset="0"/>
                <a:sym typeface="Wingdings 3" panose="05040102010807070707" pitchFamily="18" charset="2"/>
              </a:rPr>
              <a:t>maximise</a:t>
            </a:r>
            <a:r>
              <a:rPr lang="en-US" sz="1000" dirty="0">
                <a:solidFill>
                  <a:schemeClr val="tx1"/>
                </a:solidFill>
                <a:latin typeface="HelveticaNeueLT Pro 45 Lt" panose="020B0403020202020204" pitchFamily="34" charset="0"/>
                <a:sym typeface="Wingdings 3" panose="05040102010807070707" pitchFamily="18" charset="2"/>
              </a:rPr>
              <a:t> growth as the travel volumes continue to return. </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Mint’s travel TTV was $83m in June 2022 already 45% above pre-COVID levels, despite travel TTV recovery at a per merchant level c. 50% to 60% of pre-COVID levels. We forecast travel TTV and revenue to increase materially in FY23 and FY24 as the recovery of travel returns.</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White label gateway continues to perform strongly as a core revenue stream for Mint. White label gateway is forecasted to continue its stable and reliable revenue and earnings contribution to the Group, while benefiting from the </a:t>
            </a:r>
            <a:r>
              <a:rPr lang="en-US" sz="1000" dirty="0" err="1">
                <a:solidFill>
                  <a:schemeClr val="tx1"/>
                </a:solidFill>
                <a:latin typeface="HelveticaNeueLT Pro 45 Lt" panose="020B0403020202020204" pitchFamily="34" charset="0"/>
                <a:sym typeface="Wingdings 3" panose="05040102010807070707" pitchFamily="18" charset="2"/>
              </a:rPr>
              <a:t>realisation</a:t>
            </a:r>
            <a:r>
              <a:rPr lang="en-US" sz="1000" dirty="0">
                <a:solidFill>
                  <a:schemeClr val="tx1"/>
                </a:solidFill>
                <a:latin typeface="HelveticaNeueLT Pro 45 Lt" panose="020B0403020202020204" pitchFamily="34" charset="0"/>
                <a:sym typeface="Wingdings 3" panose="05040102010807070707" pitchFamily="18" charset="2"/>
              </a:rPr>
              <a:t> of planned cost savings and synergies in FY23.</a:t>
            </a:r>
          </a:p>
          <a:p>
            <a:pPr marL="171450" lvl="3" indent="-171450">
              <a:buFont typeface="Arial" panose="020B0604020202020204" pitchFamily="34" charset="0"/>
              <a:buChar char="•"/>
              <a:defRPr/>
            </a:pPr>
            <a:endParaRPr lang="en-US" sz="1000" dirty="0">
              <a:solidFill>
                <a:schemeClr val="tx1"/>
              </a:solidFill>
              <a:latin typeface="HelveticaNeueLT Pro 45 Lt" panose="020B0403020202020204" pitchFamily="34" charset="0"/>
              <a:sym typeface="Wingdings 3" panose="05040102010807070707" pitchFamily="18" charset="2"/>
            </a:endParaRPr>
          </a:p>
          <a:p>
            <a:pPr marL="171450" lvl="3" indent="-171450">
              <a:buFont typeface="Arial" panose="020B0604020202020204" pitchFamily="34" charset="0"/>
              <a:buChar char="•"/>
              <a:defRPr/>
            </a:pPr>
            <a:r>
              <a:rPr lang="en-US" sz="1000" dirty="0">
                <a:solidFill>
                  <a:schemeClr val="tx1"/>
                </a:solidFill>
                <a:latin typeface="HelveticaNeueLT Pro 45 Lt" panose="020B0403020202020204" pitchFamily="34" charset="0"/>
                <a:sym typeface="Wingdings 3" panose="05040102010807070707" pitchFamily="18" charset="2"/>
              </a:rPr>
              <a:t>Monthly revenue has Mint tracking at an </a:t>
            </a:r>
            <a:r>
              <a:rPr lang="en-US" sz="1000" dirty="0" err="1">
                <a:solidFill>
                  <a:schemeClr val="tx1"/>
                </a:solidFill>
                <a:latin typeface="HelveticaNeueLT Pro 45 Lt" panose="020B0403020202020204" pitchFamily="34" charset="0"/>
                <a:sym typeface="Wingdings 3" panose="05040102010807070707" pitchFamily="18" charset="2"/>
              </a:rPr>
              <a:t>annualised</a:t>
            </a:r>
            <a:r>
              <a:rPr lang="en-US" sz="1000" dirty="0">
                <a:solidFill>
                  <a:schemeClr val="tx1"/>
                </a:solidFill>
                <a:latin typeface="HelveticaNeueLT Pro 45 Lt" panose="020B0403020202020204" pitchFamily="34" charset="0"/>
                <a:sym typeface="Wingdings 3" panose="05040102010807070707" pitchFamily="18" charset="2"/>
              </a:rPr>
              <a:t> run-rate of $14m, before factoring in continued travel recovery and the significant opportunities available through Mint’s launch of a Virtual Card product and a number of other products in the pipeline to continue to build Mint’s end-to-end payment ecosystem.</a:t>
            </a:r>
          </a:p>
        </p:txBody>
      </p:sp>
      <p:cxnSp>
        <p:nvCxnSpPr>
          <p:cNvPr id="13" name="Straight Connector 12">
            <a:extLst>
              <a:ext uri="{FF2B5EF4-FFF2-40B4-BE49-F238E27FC236}">
                <a16:creationId xmlns:a16="http://schemas.microsoft.com/office/drawing/2014/main" id="{2871AA37-006E-445B-A975-924C6FE8EC42}"/>
              </a:ext>
            </a:extLst>
          </p:cNvPr>
          <p:cNvCxnSpPr/>
          <p:nvPr/>
        </p:nvCxnSpPr>
        <p:spPr>
          <a:xfrm>
            <a:off x="-6146" y="894657"/>
            <a:ext cx="12194414" cy="0"/>
          </a:xfrm>
          <a:prstGeom prst="line">
            <a:avLst/>
          </a:prstGeom>
          <a:ln>
            <a:solidFill>
              <a:srgbClr val="EC008C"/>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mint payments logo">
            <a:extLst>
              <a:ext uri="{FF2B5EF4-FFF2-40B4-BE49-F238E27FC236}">
                <a16:creationId xmlns:a16="http://schemas.microsoft.com/office/drawing/2014/main" id="{BDCD6FBA-893D-41BC-AE7A-F03B9D32BC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917" t="21569" r="30083" b="21827"/>
          <a:stretch/>
        </p:blipFill>
        <p:spPr bwMode="auto">
          <a:xfrm>
            <a:off x="11164479" y="251436"/>
            <a:ext cx="483620" cy="48362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a:extLst>
              <a:ext uri="{FF2B5EF4-FFF2-40B4-BE49-F238E27FC236}">
                <a16:creationId xmlns:a16="http://schemas.microsoft.com/office/drawing/2014/main" id="{4CE3163C-A056-43D0-A93F-9B19874F4B78}"/>
              </a:ext>
            </a:extLst>
          </p:cNvPr>
          <p:cNvSpPr/>
          <p:nvPr/>
        </p:nvSpPr>
        <p:spPr>
          <a:xfrm>
            <a:off x="7628361" y="2376308"/>
            <a:ext cx="961777" cy="771525"/>
          </a:xfrm>
          <a:prstGeom prst="rect">
            <a:avLst/>
          </a:prstGeom>
          <a:noFill/>
          <a:ln>
            <a:solidFill>
              <a:srgbClr val="EC008C"/>
            </a:solidFill>
            <a:prstDash val="dash"/>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AU" sz="1100"/>
          </a:p>
        </p:txBody>
      </p:sp>
      <p:sp>
        <p:nvSpPr>
          <p:cNvPr id="33" name="Rectangle 32">
            <a:extLst>
              <a:ext uri="{FF2B5EF4-FFF2-40B4-BE49-F238E27FC236}">
                <a16:creationId xmlns:a16="http://schemas.microsoft.com/office/drawing/2014/main" id="{5FDA0677-B425-4E27-9F6E-B296E4D55FBA}"/>
              </a:ext>
            </a:extLst>
          </p:cNvPr>
          <p:cNvSpPr/>
          <p:nvPr/>
        </p:nvSpPr>
        <p:spPr>
          <a:xfrm>
            <a:off x="9459454" y="2364335"/>
            <a:ext cx="416117" cy="782682"/>
          </a:xfrm>
          <a:prstGeom prst="rect">
            <a:avLst/>
          </a:prstGeom>
          <a:noFill/>
          <a:ln>
            <a:solidFill>
              <a:srgbClr val="EC008C"/>
            </a:solidFill>
            <a:prstDash val="dash"/>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AU" sz="1100"/>
          </a:p>
        </p:txBody>
      </p:sp>
      <p:sp>
        <p:nvSpPr>
          <p:cNvPr id="36" name="TextBox 29">
            <a:extLst>
              <a:ext uri="{FF2B5EF4-FFF2-40B4-BE49-F238E27FC236}">
                <a16:creationId xmlns:a16="http://schemas.microsoft.com/office/drawing/2014/main" id="{3C57E7F5-76F7-4AD4-A47A-3559173D2B0E}"/>
              </a:ext>
            </a:extLst>
          </p:cNvPr>
          <p:cNvSpPr txBox="1"/>
          <p:nvPr/>
        </p:nvSpPr>
        <p:spPr>
          <a:xfrm>
            <a:off x="7583706" y="2364335"/>
            <a:ext cx="1018614" cy="5238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700" dirty="0">
                <a:latin typeface="Malgun Gothic" panose="020B0503020000020004" pitchFamily="34" charset="-127"/>
                <a:ea typeface="Malgun Gothic" panose="020B0503020000020004" pitchFamily="34" charset="-127"/>
              </a:rPr>
              <a:t>Initial</a:t>
            </a:r>
            <a:r>
              <a:rPr lang="en-AU" sz="700" baseline="0" dirty="0">
                <a:latin typeface="Malgun Gothic" panose="020B0503020000020004" pitchFamily="34" charset="-127"/>
                <a:ea typeface="Malgun Gothic" panose="020B0503020000020004" pitchFamily="34" charset="-127"/>
              </a:rPr>
              <a:t> impact of COVID-19 on travel</a:t>
            </a:r>
            <a:endParaRPr lang="en-AU" sz="700" dirty="0">
              <a:latin typeface="Malgun Gothic" panose="020B0503020000020004" pitchFamily="34" charset="-127"/>
              <a:ea typeface="Malgun Gothic" panose="020B0503020000020004" pitchFamily="34" charset="-127"/>
            </a:endParaRPr>
          </a:p>
        </p:txBody>
      </p:sp>
      <p:sp>
        <p:nvSpPr>
          <p:cNvPr id="37" name="TextBox 30">
            <a:extLst>
              <a:ext uri="{FF2B5EF4-FFF2-40B4-BE49-F238E27FC236}">
                <a16:creationId xmlns:a16="http://schemas.microsoft.com/office/drawing/2014/main" id="{DB8CF1C9-58E5-41E9-A61E-B699C66720E4}"/>
              </a:ext>
            </a:extLst>
          </p:cNvPr>
          <p:cNvSpPr txBox="1"/>
          <p:nvPr/>
        </p:nvSpPr>
        <p:spPr>
          <a:xfrm>
            <a:off x="9398276" y="2341964"/>
            <a:ext cx="716342" cy="7143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600" dirty="0">
                <a:latin typeface="Malgun Gothic" panose="020B0503020000020004" pitchFamily="34" charset="-127"/>
                <a:ea typeface="Malgun Gothic" panose="020B0503020000020004" pitchFamily="34" charset="-127"/>
              </a:rPr>
              <a:t>Delta lockdown impact on travel</a:t>
            </a:r>
          </a:p>
        </p:txBody>
      </p:sp>
      <p:sp>
        <p:nvSpPr>
          <p:cNvPr id="39" name="Callout: Line 38">
            <a:extLst>
              <a:ext uri="{FF2B5EF4-FFF2-40B4-BE49-F238E27FC236}">
                <a16:creationId xmlns:a16="http://schemas.microsoft.com/office/drawing/2014/main" id="{45DB1069-1565-451F-AD2B-844519701A9A}"/>
              </a:ext>
            </a:extLst>
          </p:cNvPr>
          <p:cNvSpPr/>
          <p:nvPr/>
        </p:nvSpPr>
        <p:spPr>
          <a:xfrm>
            <a:off x="8769681" y="1617855"/>
            <a:ext cx="909358" cy="428625"/>
          </a:xfrm>
          <a:prstGeom prst="borderCallout1">
            <a:avLst>
              <a:gd name="adj1" fmla="val 46750"/>
              <a:gd name="adj2" fmla="val 106617"/>
              <a:gd name="adj3" fmla="val 128686"/>
              <a:gd name="adj4" fmla="val 123130"/>
            </a:avLst>
          </a:prstGeom>
          <a:ln>
            <a:solidFill>
              <a:srgbClr val="EC008C"/>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AU" sz="700" dirty="0">
                <a:latin typeface="Malgun Gothic" panose="020B0503020000020004" pitchFamily="34" charset="-127"/>
                <a:ea typeface="Malgun Gothic" panose="020B0503020000020004" pitchFamily="34" charset="-127"/>
              </a:rPr>
              <a:t>IPG acquired September</a:t>
            </a:r>
            <a:r>
              <a:rPr lang="en-AU" sz="700" baseline="0" dirty="0">
                <a:latin typeface="Malgun Gothic" panose="020B0503020000020004" pitchFamily="34" charset="-127"/>
                <a:ea typeface="Malgun Gothic" panose="020B0503020000020004" pitchFamily="34" charset="-127"/>
              </a:rPr>
              <a:t> 2021</a:t>
            </a:r>
            <a:endParaRPr lang="en-AU" sz="700" dirty="0">
              <a:latin typeface="Malgun Gothic" panose="020B0503020000020004" pitchFamily="34" charset="-127"/>
              <a:ea typeface="Malgun Gothic" panose="020B0503020000020004" pitchFamily="34" charset="-127"/>
            </a:endParaRPr>
          </a:p>
        </p:txBody>
      </p:sp>
      <p:cxnSp>
        <p:nvCxnSpPr>
          <p:cNvPr id="23" name="Straight Connector 22">
            <a:extLst>
              <a:ext uri="{FF2B5EF4-FFF2-40B4-BE49-F238E27FC236}">
                <a16:creationId xmlns:a16="http://schemas.microsoft.com/office/drawing/2014/main" id="{4E76C2BF-30CF-46C9-83D9-B7C2EF4C907A}"/>
              </a:ext>
            </a:extLst>
          </p:cNvPr>
          <p:cNvCxnSpPr>
            <a:cxnSpLocks/>
          </p:cNvCxnSpPr>
          <p:nvPr/>
        </p:nvCxnSpPr>
        <p:spPr>
          <a:xfrm>
            <a:off x="5962396" y="1110300"/>
            <a:ext cx="0" cy="5464593"/>
          </a:xfrm>
          <a:prstGeom prst="line">
            <a:avLst/>
          </a:prstGeom>
          <a:ln>
            <a:solidFill>
              <a:srgbClr val="EC008C"/>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B591BB2-A900-4F57-9915-5A6820B9E3E5}"/>
              </a:ext>
            </a:extLst>
          </p:cNvPr>
          <p:cNvSpPr/>
          <p:nvPr/>
        </p:nvSpPr>
        <p:spPr>
          <a:xfrm>
            <a:off x="6520430" y="1110300"/>
            <a:ext cx="1135700" cy="5464593"/>
          </a:xfrm>
          <a:prstGeom prst="rect">
            <a:avLst/>
          </a:prstGeom>
          <a:solidFill>
            <a:srgbClr val="D1E9D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D26ECCEF-1E0F-498C-BE71-6FF8BF06AE31}"/>
              </a:ext>
            </a:extLst>
          </p:cNvPr>
          <p:cNvSpPr txBox="1"/>
          <p:nvPr/>
        </p:nvSpPr>
        <p:spPr>
          <a:xfrm>
            <a:off x="6497544" y="2237530"/>
            <a:ext cx="1235255" cy="215444"/>
          </a:xfrm>
          <a:prstGeom prst="rect">
            <a:avLst/>
          </a:prstGeom>
          <a:noFill/>
        </p:spPr>
        <p:txBody>
          <a:bodyPr wrap="square" rtlCol="0">
            <a:spAutoFit/>
          </a:bodyPr>
          <a:lstStyle/>
          <a:p>
            <a:r>
              <a:rPr lang="en-US" sz="800" b="1" dirty="0">
                <a:latin typeface="HelveticaNeueLT Pro 45 Lt" panose="020B0403020202020204"/>
              </a:rPr>
              <a:t>Pre COVID-19</a:t>
            </a:r>
            <a:endParaRPr lang="en-AU" sz="800" b="1" dirty="0">
              <a:latin typeface="HelveticaNeueLT Pro 45 Lt" panose="020B0403020202020204"/>
            </a:endParaRPr>
          </a:p>
        </p:txBody>
      </p:sp>
      <p:sp>
        <p:nvSpPr>
          <p:cNvPr id="22" name="object 7">
            <a:extLst>
              <a:ext uri="{FF2B5EF4-FFF2-40B4-BE49-F238E27FC236}">
                <a16:creationId xmlns:a16="http://schemas.microsoft.com/office/drawing/2014/main" id="{F501DE14-801A-4128-A5C6-5FFA2B4298B9}"/>
              </a:ext>
            </a:extLst>
          </p:cNvPr>
          <p:cNvSpPr txBox="1">
            <a:spLocks/>
          </p:cNvSpPr>
          <p:nvPr/>
        </p:nvSpPr>
        <p:spPr>
          <a:xfrm>
            <a:off x="11776308" y="6452712"/>
            <a:ext cx="192404" cy="17589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7F7F7F"/>
                </a:solidFill>
                <a:latin typeface="HelveticaNeueLTStd-Lt"/>
                <a:ea typeface="+mn-ea"/>
                <a:cs typeface="HelveticaNeueLTStd-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65"/>
              </a:spcBef>
            </a:pPr>
            <a:fld id="{81D60167-4931-47E6-BA6A-407CBD079E47}" type="slidenum">
              <a:rPr lang="en-AU" smtClean="0"/>
              <a:pPr marL="25400">
                <a:spcBef>
                  <a:spcPts val="65"/>
                </a:spcBef>
              </a:pPr>
              <a:t>5</a:t>
            </a:fld>
            <a:endParaRPr lang="en-AU" dirty="0">
              <a:latin typeface="HelveticaNeueLT Pro 45 Lt" panose="020B0403020202020204" pitchFamily="34" charset="0"/>
            </a:endParaRPr>
          </a:p>
        </p:txBody>
      </p:sp>
    </p:spTree>
    <p:extLst>
      <p:ext uri="{BB962C8B-B14F-4D97-AF65-F5344CB8AC3E}">
        <p14:creationId xmlns:p14="http://schemas.microsoft.com/office/powerpoint/2010/main" val="140023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32" y="3358"/>
            <a:ext cx="12185880" cy="6854642"/>
          </a:xfrm>
          <a:custGeom>
            <a:avLst/>
            <a:gdLst/>
            <a:ahLst/>
            <a:cxnLst/>
            <a:rect l="l" t="t" r="r" b="b"/>
            <a:pathLst>
              <a:path w="11520170" h="6480175">
                <a:moveTo>
                  <a:pt x="0" y="6479997"/>
                </a:moveTo>
                <a:lnTo>
                  <a:pt x="11520004" y="6479997"/>
                </a:lnTo>
                <a:lnTo>
                  <a:pt x="11520004" y="0"/>
                </a:lnTo>
                <a:lnTo>
                  <a:pt x="0" y="0"/>
                </a:lnTo>
                <a:lnTo>
                  <a:pt x="0" y="6479997"/>
                </a:lnTo>
                <a:close/>
              </a:path>
            </a:pathLst>
          </a:custGeom>
          <a:solidFill>
            <a:srgbClr val="000000"/>
          </a:solidFill>
        </p:spPr>
        <p:txBody>
          <a:bodyPr wrap="square" lIns="0" tIns="0" rIns="0" bIns="0" rtlCol="0"/>
          <a:lstStyle/>
          <a:p>
            <a:endParaRPr sz="1904"/>
          </a:p>
        </p:txBody>
      </p:sp>
      <p:sp>
        <p:nvSpPr>
          <p:cNvPr id="13" name="object 2">
            <a:extLst>
              <a:ext uri="{FF2B5EF4-FFF2-40B4-BE49-F238E27FC236}">
                <a16:creationId xmlns:a16="http://schemas.microsoft.com/office/drawing/2014/main" id="{811E4037-8A7A-440C-BCEB-2987799661F7}"/>
              </a:ext>
            </a:extLst>
          </p:cNvPr>
          <p:cNvSpPr/>
          <p:nvPr/>
        </p:nvSpPr>
        <p:spPr>
          <a:xfrm>
            <a:off x="7466257" y="3359"/>
            <a:ext cx="4723355" cy="6854642"/>
          </a:xfrm>
          <a:custGeom>
            <a:avLst/>
            <a:gdLst/>
            <a:ahLst/>
            <a:cxnLst/>
            <a:rect l="l" t="t" r="r" b="b"/>
            <a:pathLst>
              <a:path w="11520170" h="6480175">
                <a:moveTo>
                  <a:pt x="0" y="6479997"/>
                </a:moveTo>
                <a:lnTo>
                  <a:pt x="11520004" y="6479997"/>
                </a:lnTo>
                <a:lnTo>
                  <a:pt x="11520004" y="0"/>
                </a:lnTo>
                <a:lnTo>
                  <a:pt x="0" y="0"/>
                </a:lnTo>
                <a:lnTo>
                  <a:pt x="0" y="6479997"/>
                </a:lnTo>
                <a:close/>
              </a:path>
            </a:pathLst>
          </a:custGeom>
          <a:solidFill>
            <a:srgbClr val="D1E9D4"/>
          </a:solidFill>
        </p:spPr>
        <p:txBody>
          <a:bodyPr wrap="square" lIns="0" tIns="0" rIns="0" bIns="0" rtlCol="0"/>
          <a:lstStyle/>
          <a:p>
            <a:endParaRPr sz="1904"/>
          </a:p>
        </p:txBody>
      </p:sp>
      <p:sp>
        <p:nvSpPr>
          <p:cNvPr id="3" name="object 3"/>
          <p:cNvSpPr/>
          <p:nvPr/>
        </p:nvSpPr>
        <p:spPr>
          <a:xfrm>
            <a:off x="460694" y="456959"/>
            <a:ext cx="1156658" cy="1162031"/>
          </a:xfrm>
          <a:custGeom>
            <a:avLst/>
            <a:gdLst/>
            <a:ahLst/>
            <a:cxnLst/>
            <a:rect l="l" t="t" r="r" b="b"/>
            <a:pathLst>
              <a:path w="1093470" h="1098550">
                <a:moveTo>
                  <a:pt x="199910" y="0"/>
                </a:moveTo>
                <a:lnTo>
                  <a:pt x="0" y="0"/>
                </a:lnTo>
                <a:lnTo>
                  <a:pt x="0" y="1098003"/>
                </a:lnTo>
                <a:lnTo>
                  <a:pt x="138417" y="1098003"/>
                </a:lnTo>
                <a:lnTo>
                  <a:pt x="138417" y="184543"/>
                </a:lnTo>
                <a:lnTo>
                  <a:pt x="269114" y="184543"/>
                </a:lnTo>
                <a:lnTo>
                  <a:pt x="199910" y="0"/>
                </a:lnTo>
                <a:close/>
              </a:path>
              <a:path w="1093470" h="1098550">
                <a:moveTo>
                  <a:pt x="269114" y="184543"/>
                </a:moveTo>
                <a:lnTo>
                  <a:pt x="141465" y="184543"/>
                </a:lnTo>
                <a:lnTo>
                  <a:pt x="484428" y="1098003"/>
                </a:lnTo>
                <a:lnTo>
                  <a:pt x="608965" y="1098003"/>
                </a:lnTo>
                <a:lnTo>
                  <a:pt x="674781" y="922693"/>
                </a:lnTo>
                <a:lnTo>
                  <a:pt x="545922" y="922693"/>
                </a:lnTo>
                <a:lnTo>
                  <a:pt x="269114" y="184543"/>
                </a:lnTo>
                <a:close/>
              </a:path>
              <a:path w="1093470" h="1098550">
                <a:moveTo>
                  <a:pt x="1093368" y="0"/>
                </a:moveTo>
                <a:lnTo>
                  <a:pt x="893457" y="0"/>
                </a:lnTo>
                <a:lnTo>
                  <a:pt x="545922" y="922693"/>
                </a:lnTo>
                <a:lnTo>
                  <a:pt x="674781" y="922693"/>
                </a:lnTo>
                <a:lnTo>
                  <a:pt x="954976" y="176352"/>
                </a:lnTo>
                <a:lnTo>
                  <a:pt x="1093368" y="176352"/>
                </a:lnTo>
                <a:lnTo>
                  <a:pt x="1093368" y="0"/>
                </a:lnTo>
                <a:close/>
              </a:path>
              <a:path w="1093470" h="1098550">
                <a:moveTo>
                  <a:pt x="1093368" y="176352"/>
                </a:moveTo>
                <a:lnTo>
                  <a:pt x="954976" y="176352"/>
                </a:lnTo>
                <a:lnTo>
                  <a:pt x="954976" y="176491"/>
                </a:lnTo>
                <a:lnTo>
                  <a:pt x="1093368" y="176491"/>
                </a:lnTo>
                <a:lnTo>
                  <a:pt x="1093368" y="176352"/>
                </a:lnTo>
                <a:close/>
              </a:path>
            </a:pathLst>
          </a:custGeom>
          <a:solidFill>
            <a:srgbClr val="FFFFFF"/>
          </a:solidFill>
        </p:spPr>
        <p:txBody>
          <a:bodyPr wrap="square" lIns="0" tIns="0" rIns="0" bIns="0" rtlCol="0"/>
          <a:lstStyle/>
          <a:p>
            <a:endParaRPr sz="1904"/>
          </a:p>
        </p:txBody>
      </p:sp>
      <p:sp>
        <p:nvSpPr>
          <p:cNvPr id="4" name="object 4"/>
          <p:cNvSpPr/>
          <p:nvPr/>
        </p:nvSpPr>
        <p:spPr>
          <a:xfrm>
            <a:off x="1470859" y="777419"/>
            <a:ext cx="146429" cy="841633"/>
          </a:xfrm>
          <a:custGeom>
            <a:avLst/>
            <a:gdLst/>
            <a:ahLst/>
            <a:cxnLst/>
            <a:rect l="l" t="t" r="r" b="b"/>
            <a:pathLst>
              <a:path w="138430" h="795655">
                <a:moveTo>
                  <a:pt x="0" y="795045"/>
                </a:moveTo>
                <a:lnTo>
                  <a:pt x="138391" y="795045"/>
                </a:lnTo>
                <a:lnTo>
                  <a:pt x="138391" y="0"/>
                </a:lnTo>
                <a:lnTo>
                  <a:pt x="0" y="0"/>
                </a:lnTo>
                <a:lnTo>
                  <a:pt x="0" y="795045"/>
                </a:lnTo>
                <a:close/>
              </a:path>
            </a:pathLst>
          </a:custGeom>
          <a:solidFill>
            <a:srgbClr val="FFFFFF"/>
          </a:solidFill>
        </p:spPr>
        <p:txBody>
          <a:bodyPr wrap="square" lIns="0" tIns="0" rIns="0" bIns="0" rtlCol="0"/>
          <a:lstStyle/>
          <a:p>
            <a:endParaRPr sz="1904"/>
          </a:p>
        </p:txBody>
      </p:sp>
      <p:sp>
        <p:nvSpPr>
          <p:cNvPr id="5" name="object 5"/>
          <p:cNvSpPr/>
          <p:nvPr/>
        </p:nvSpPr>
        <p:spPr>
          <a:xfrm>
            <a:off x="1817080" y="757885"/>
            <a:ext cx="696547" cy="861111"/>
          </a:xfrm>
          <a:custGeom>
            <a:avLst/>
            <a:gdLst/>
            <a:ahLst/>
            <a:cxnLst/>
            <a:rect l="l" t="t" r="r" b="b"/>
            <a:pathLst>
              <a:path w="658494" h="814069">
                <a:moveTo>
                  <a:pt x="123024" y="18478"/>
                </a:moveTo>
                <a:lnTo>
                  <a:pt x="0" y="18478"/>
                </a:lnTo>
                <a:lnTo>
                  <a:pt x="0" y="813511"/>
                </a:lnTo>
                <a:lnTo>
                  <a:pt x="130708" y="813511"/>
                </a:lnTo>
                <a:lnTo>
                  <a:pt x="130708" y="364477"/>
                </a:lnTo>
                <a:lnTo>
                  <a:pt x="133562" y="318267"/>
                </a:lnTo>
                <a:lnTo>
                  <a:pt x="142149" y="275359"/>
                </a:lnTo>
                <a:lnTo>
                  <a:pt x="156507" y="236324"/>
                </a:lnTo>
                <a:lnTo>
                  <a:pt x="176675" y="201731"/>
                </a:lnTo>
                <a:lnTo>
                  <a:pt x="202689" y="172150"/>
                </a:lnTo>
                <a:lnTo>
                  <a:pt x="234588" y="148151"/>
                </a:lnTo>
                <a:lnTo>
                  <a:pt x="242163" y="144576"/>
                </a:lnTo>
                <a:lnTo>
                  <a:pt x="123024" y="144576"/>
                </a:lnTo>
                <a:lnTo>
                  <a:pt x="123024" y="18478"/>
                </a:lnTo>
                <a:close/>
              </a:path>
              <a:path w="658494" h="814069">
                <a:moveTo>
                  <a:pt x="622373" y="115341"/>
                </a:moveTo>
                <a:lnTo>
                  <a:pt x="365975" y="115341"/>
                </a:lnTo>
                <a:lnTo>
                  <a:pt x="412649" y="120459"/>
                </a:lnTo>
                <a:lnTo>
                  <a:pt x="452270" y="135274"/>
                </a:lnTo>
                <a:lnTo>
                  <a:pt x="484200" y="158973"/>
                </a:lnTo>
                <a:lnTo>
                  <a:pt x="507798" y="190747"/>
                </a:lnTo>
                <a:lnTo>
                  <a:pt x="522425" y="229783"/>
                </a:lnTo>
                <a:lnTo>
                  <a:pt x="527443" y="275272"/>
                </a:lnTo>
                <a:lnTo>
                  <a:pt x="527443" y="813511"/>
                </a:lnTo>
                <a:lnTo>
                  <a:pt x="658177" y="813511"/>
                </a:lnTo>
                <a:lnTo>
                  <a:pt x="658177" y="290652"/>
                </a:lnTo>
                <a:lnTo>
                  <a:pt x="656159" y="241036"/>
                </a:lnTo>
                <a:lnTo>
                  <a:pt x="649785" y="194880"/>
                </a:lnTo>
                <a:lnTo>
                  <a:pt x="638576" y="152597"/>
                </a:lnTo>
                <a:lnTo>
                  <a:pt x="622373" y="115341"/>
                </a:lnTo>
                <a:close/>
              </a:path>
              <a:path w="658494" h="814069">
                <a:moveTo>
                  <a:pt x="384454" y="0"/>
                </a:moveTo>
                <a:lnTo>
                  <a:pt x="329646" y="3874"/>
                </a:lnTo>
                <a:lnTo>
                  <a:pt x="279198" y="15610"/>
                </a:lnTo>
                <a:lnTo>
                  <a:pt x="233364" y="35379"/>
                </a:lnTo>
                <a:lnTo>
                  <a:pt x="192399" y="63349"/>
                </a:lnTo>
                <a:lnTo>
                  <a:pt x="156559" y="99692"/>
                </a:lnTo>
                <a:lnTo>
                  <a:pt x="126098" y="144576"/>
                </a:lnTo>
                <a:lnTo>
                  <a:pt x="242163" y="144576"/>
                </a:lnTo>
                <a:lnTo>
                  <a:pt x="272410" y="130303"/>
                </a:lnTo>
                <a:lnTo>
                  <a:pt x="316194" y="119176"/>
                </a:lnTo>
                <a:lnTo>
                  <a:pt x="365975" y="115341"/>
                </a:lnTo>
                <a:lnTo>
                  <a:pt x="622373" y="115341"/>
                </a:lnTo>
                <a:lnTo>
                  <a:pt x="622053" y="114605"/>
                </a:lnTo>
                <a:lnTo>
                  <a:pt x="599735" y="81318"/>
                </a:lnTo>
                <a:lnTo>
                  <a:pt x="571143" y="53151"/>
                </a:lnTo>
                <a:lnTo>
                  <a:pt x="535799" y="30520"/>
                </a:lnTo>
                <a:lnTo>
                  <a:pt x="493222" y="13841"/>
                </a:lnTo>
                <a:lnTo>
                  <a:pt x="442934" y="3529"/>
                </a:lnTo>
                <a:lnTo>
                  <a:pt x="384454" y="0"/>
                </a:lnTo>
                <a:close/>
              </a:path>
            </a:pathLst>
          </a:custGeom>
          <a:solidFill>
            <a:srgbClr val="FFFFFF"/>
          </a:solidFill>
        </p:spPr>
        <p:txBody>
          <a:bodyPr wrap="square" lIns="0" tIns="0" rIns="0" bIns="0" rtlCol="0"/>
          <a:lstStyle/>
          <a:p>
            <a:endParaRPr sz="1904"/>
          </a:p>
        </p:txBody>
      </p:sp>
      <p:sp>
        <p:nvSpPr>
          <p:cNvPr id="6" name="object 6"/>
          <p:cNvSpPr/>
          <p:nvPr/>
        </p:nvSpPr>
        <p:spPr>
          <a:xfrm>
            <a:off x="2608166" y="525292"/>
            <a:ext cx="449364" cy="1093519"/>
          </a:xfrm>
          <a:custGeom>
            <a:avLst/>
            <a:gdLst/>
            <a:ahLst/>
            <a:cxnLst/>
            <a:rect l="l" t="t" r="r" b="b"/>
            <a:pathLst>
              <a:path w="424814" h="1033780">
                <a:moveTo>
                  <a:pt x="266077" y="353695"/>
                </a:moveTo>
                <a:lnTo>
                  <a:pt x="135343" y="353695"/>
                </a:lnTo>
                <a:lnTo>
                  <a:pt x="135343" y="859624"/>
                </a:lnTo>
                <a:lnTo>
                  <a:pt x="138719" y="915249"/>
                </a:lnTo>
                <a:lnTo>
                  <a:pt x="149167" y="957962"/>
                </a:lnTo>
                <a:lnTo>
                  <a:pt x="193221" y="1011002"/>
                </a:lnTo>
                <a:lnTo>
                  <a:pt x="271380" y="1031439"/>
                </a:lnTo>
                <a:lnTo>
                  <a:pt x="324459" y="1033399"/>
                </a:lnTo>
                <a:lnTo>
                  <a:pt x="424434" y="1033399"/>
                </a:lnTo>
                <a:lnTo>
                  <a:pt x="424434" y="918057"/>
                </a:lnTo>
                <a:lnTo>
                  <a:pt x="364490" y="918057"/>
                </a:lnTo>
                <a:lnTo>
                  <a:pt x="314721" y="915438"/>
                </a:lnTo>
                <a:lnTo>
                  <a:pt x="284713" y="905178"/>
                </a:lnTo>
                <a:lnTo>
                  <a:pt x="269990" y="883676"/>
                </a:lnTo>
                <a:lnTo>
                  <a:pt x="266077" y="847331"/>
                </a:lnTo>
                <a:lnTo>
                  <a:pt x="266077" y="353695"/>
                </a:lnTo>
                <a:close/>
              </a:path>
              <a:path w="424814" h="1033780">
                <a:moveTo>
                  <a:pt x="424434" y="238353"/>
                </a:moveTo>
                <a:lnTo>
                  <a:pt x="0" y="238353"/>
                </a:lnTo>
                <a:lnTo>
                  <a:pt x="0" y="353695"/>
                </a:lnTo>
                <a:lnTo>
                  <a:pt x="424434" y="353695"/>
                </a:lnTo>
                <a:lnTo>
                  <a:pt x="424434" y="238353"/>
                </a:lnTo>
                <a:close/>
              </a:path>
              <a:path w="424814" h="1033780">
                <a:moveTo>
                  <a:pt x="266077" y="0"/>
                </a:moveTo>
                <a:lnTo>
                  <a:pt x="135343" y="0"/>
                </a:lnTo>
                <a:lnTo>
                  <a:pt x="135343" y="238353"/>
                </a:lnTo>
                <a:lnTo>
                  <a:pt x="266077" y="238353"/>
                </a:lnTo>
                <a:lnTo>
                  <a:pt x="266077" y="0"/>
                </a:lnTo>
                <a:close/>
              </a:path>
            </a:pathLst>
          </a:custGeom>
          <a:solidFill>
            <a:srgbClr val="FFFFFF"/>
          </a:solidFill>
        </p:spPr>
        <p:txBody>
          <a:bodyPr wrap="square" lIns="0" tIns="0" rIns="0" bIns="0" rtlCol="0"/>
          <a:lstStyle/>
          <a:p>
            <a:endParaRPr sz="1904"/>
          </a:p>
        </p:txBody>
      </p:sp>
      <p:sp>
        <p:nvSpPr>
          <p:cNvPr id="8" name="object 2">
            <a:extLst>
              <a:ext uri="{FF2B5EF4-FFF2-40B4-BE49-F238E27FC236}">
                <a16:creationId xmlns:a16="http://schemas.microsoft.com/office/drawing/2014/main" id="{67A0F3A6-48EE-4478-9887-518FD8341CB2}"/>
              </a:ext>
            </a:extLst>
          </p:cNvPr>
          <p:cNvSpPr txBox="1"/>
          <p:nvPr/>
        </p:nvSpPr>
        <p:spPr>
          <a:xfrm>
            <a:off x="460695" y="2865220"/>
            <a:ext cx="2080688" cy="1380863"/>
          </a:xfrm>
          <a:prstGeom prst="rect">
            <a:avLst/>
          </a:prstGeom>
        </p:spPr>
        <p:txBody>
          <a:bodyPr vert="horz" wrap="square" lIns="0" tIns="13434" rIns="0" bIns="0" rtlCol="0">
            <a:spAutoFit/>
          </a:bodyPr>
          <a:lstStyle/>
          <a:p>
            <a:pPr>
              <a:buClr>
                <a:srgbClr val="EC008C"/>
              </a:buClr>
            </a:pPr>
            <a:r>
              <a:rPr lang="en-US" sz="1481" b="1" spc="-17" dirty="0">
                <a:solidFill>
                  <a:schemeClr val="bg1"/>
                </a:solidFill>
                <a:latin typeface="HelveticaNeueLT Std Lt" panose="020B0403020202020204" pitchFamily="34" charset="0"/>
              </a:rPr>
              <a:t>Mint Payments</a:t>
            </a:r>
          </a:p>
          <a:p>
            <a:pPr>
              <a:buClr>
                <a:srgbClr val="EC008C"/>
              </a:buClr>
            </a:pPr>
            <a:r>
              <a:rPr lang="en-US" sz="1481" spc="-17" dirty="0">
                <a:solidFill>
                  <a:schemeClr val="bg1"/>
                </a:solidFill>
                <a:latin typeface="HelveticaNeueLT Std Lt" panose="020B0403020202020204" pitchFamily="34" charset="0"/>
              </a:rPr>
              <a:t>ABN 51 122 043 029</a:t>
            </a:r>
          </a:p>
          <a:p>
            <a:pPr>
              <a:buClr>
                <a:srgbClr val="EC008C"/>
              </a:buClr>
            </a:pPr>
            <a:endParaRPr lang="en-US" sz="1481" spc="-17" dirty="0">
              <a:solidFill>
                <a:schemeClr val="bg1"/>
              </a:solidFill>
              <a:latin typeface="HelveticaNeueLT Std Lt" panose="020B0403020202020204" pitchFamily="34" charset="0"/>
            </a:endParaRPr>
          </a:p>
          <a:p>
            <a:pPr>
              <a:buClr>
                <a:srgbClr val="EC008C"/>
              </a:buClr>
            </a:pPr>
            <a:r>
              <a:rPr lang="en-US" sz="1481" spc="-17" dirty="0">
                <a:solidFill>
                  <a:schemeClr val="bg1"/>
                </a:solidFill>
                <a:latin typeface="HelveticaNeueLT Std Lt" panose="020B0403020202020204" pitchFamily="34" charset="0"/>
              </a:rPr>
              <a:t>(02) 8752 7888</a:t>
            </a:r>
          </a:p>
          <a:p>
            <a:pPr>
              <a:buClr>
                <a:srgbClr val="EC008C"/>
              </a:buClr>
            </a:pPr>
            <a:r>
              <a:rPr lang="en-US" sz="1481" spc="-17" dirty="0">
                <a:solidFill>
                  <a:schemeClr val="bg1"/>
                </a:solidFill>
                <a:latin typeface="HelveticaNeueLT Std Lt" panose="020B0403020202020204" pitchFamily="34" charset="0"/>
              </a:rPr>
              <a:t>mintpayments.com</a:t>
            </a:r>
          </a:p>
          <a:p>
            <a:pPr>
              <a:buClr>
                <a:srgbClr val="EC008C"/>
              </a:buClr>
            </a:pPr>
            <a:endParaRPr lang="en-US" sz="1481" spc="-17" dirty="0">
              <a:solidFill>
                <a:schemeClr val="bg1"/>
              </a:solidFill>
              <a:latin typeface="HelveticaNeueLT Std Lt" panose="020B0403020202020204" pitchFamily="34" charset="0"/>
            </a:endParaRPr>
          </a:p>
        </p:txBody>
      </p:sp>
      <p:sp>
        <p:nvSpPr>
          <p:cNvPr id="9" name="object 2">
            <a:extLst>
              <a:ext uri="{FF2B5EF4-FFF2-40B4-BE49-F238E27FC236}">
                <a16:creationId xmlns:a16="http://schemas.microsoft.com/office/drawing/2014/main" id="{FE6C6B1E-B506-4C80-9EA6-6358FEBB3045}"/>
              </a:ext>
            </a:extLst>
          </p:cNvPr>
          <p:cNvSpPr txBox="1"/>
          <p:nvPr/>
        </p:nvSpPr>
        <p:spPr>
          <a:xfrm>
            <a:off x="3194281" y="2865219"/>
            <a:ext cx="2080688" cy="1152980"/>
          </a:xfrm>
          <a:prstGeom prst="rect">
            <a:avLst/>
          </a:prstGeom>
        </p:spPr>
        <p:txBody>
          <a:bodyPr vert="horz" wrap="square" lIns="0" tIns="13434" rIns="0" bIns="0" rtlCol="0">
            <a:spAutoFit/>
          </a:bodyPr>
          <a:lstStyle/>
          <a:p>
            <a:pPr>
              <a:buClr>
                <a:srgbClr val="EC008C"/>
              </a:buClr>
            </a:pPr>
            <a:r>
              <a:rPr lang="en-US" sz="1481" b="1" spc="-17" dirty="0">
                <a:solidFill>
                  <a:schemeClr val="bg1"/>
                </a:solidFill>
                <a:latin typeface="HelveticaNeueLT Std Lt" panose="020B0403020202020204" pitchFamily="34" charset="0"/>
              </a:rPr>
              <a:t>Australia</a:t>
            </a:r>
          </a:p>
          <a:p>
            <a:pPr>
              <a:buClr>
                <a:srgbClr val="EC008C"/>
              </a:buClr>
            </a:pPr>
            <a:r>
              <a:rPr lang="en-US" sz="1481" spc="-17" dirty="0">
                <a:solidFill>
                  <a:schemeClr val="bg1"/>
                </a:solidFill>
                <a:latin typeface="HelveticaNeueLT Std Lt" panose="020B0403020202020204" pitchFamily="34" charset="0"/>
              </a:rPr>
              <a:t>Blade Building </a:t>
            </a:r>
          </a:p>
          <a:p>
            <a:pPr>
              <a:buClr>
                <a:srgbClr val="EC008C"/>
              </a:buClr>
            </a:pPr>
            <a:r>
              <a:rPr lang="en-US" sz="1481" spc="-17" dirty="0">
                <a:solidFill>
                  <a:schemeClr val="bg1"/>
                </a:solidFill>
                <a:latin typeface="HelveticaNeueLT Std Lt" panose="020B0403020202020204" pitchFamily="34" charset="0"/>
              </a:rPr>
              <a:t>Level 6, 69/71 Walker St, North Sydney NSW 2060</a:t>
            </a:r>
          </a:p>
          <a:p>
            <a:pPr>
              <a:buClr>
                <a:srgbClr val="EC008C"/>
              </a:buClr>
            </a:pPr>
            <a:endParaRPr lang="en-US" sz="1481" spc="-17" dirty="0">
              <a:solidFill>
                <a:schemeClr val="bg1"/>
              </a:solidFill>
              <a:latin typeface="HelveticaNeueLT Std Lt" panose="020B0403020202020204" pitchFamily="34" charset="0"/>
            </a:endParaRPr>
          </a:p>
        </p:txBody>
      </p:sp>
      <p:sp>
        <p:nvSpPr>
          <p:cNvPr id="10" name="object 2">
            <a:extLst>
              <a:ext uri="{FF2B5EF4-FFF2-40B4-BE49-F238E27FC236}">
                <a16:creationId xmlns:a16="http://schemas.microsoft.com/office/drawing/2014/main" id="{705B112D-647F-4859-94A5-7A8C802F5C77}"/>
              </a:ext>
            </a:extLst>
          </p:cNvPr>
          <p:cNvSpPr txBox="1"/>
          <p:nvPr/>
        </p:nvSpPr>
        <p:spPr>
          <a:xfrm>
            <a:off x="8594703" y="2862214"/>
            <a:ext cx="2529170" cy="925097"/>
          </a:xfrm>
          <a:prstGeom prst="rect">
            <a:avLst/>
          </a:prstGeom>
        </p:spPr>
        <p:txBody>
          <a:bodyPr vert="horz" wrap="square" lIns="0" tIns="13434" rIns="0" bIns="0" rtlCol="0">
            <a:spAutoFit/>
          </a:bodyPr>
          <a:lstStyle/>
          <a:p>
            <a:pPr>
              <a:buClr>
                <a:srgbClr val="EC008C"/>
              </a:buClr>
            </a:pPr>
            <a:r>
              <a:rPr lang="en-US" sz="1481" b="1" spc="-17" dirty="0">
                <a:latin typeface="HelveticaNeueLT Std Lt" panose="020B0403020202020204" pitchFamily="34" charset="0"/>
              </a:rPr>
              <a:t>Contact:</a:t>
            </a:r>
          </a:p>
          <a:p>
            <a:pPr>
              <a:buClr>
                <a:srgbClr val="EC008C"/>
              </a:buClr>
            </a:pPr>
            <a:r>
              <a:rPr lang="en-US" sz="1481" spc="-17" dirty="0">
                <a:latin typeface="HelveticaNeueLT Std Lt" panose="020B0403020202020204" pitchFamily="34" charset="0"/>
              </a:rPr>
              <a:t>Mint Investor Relations</a:t>
            </a:r>
          </a:p>
          <a:p>
            <a:pPr>
              <a:buClr>
                <a:srgbClr val="EC008C"/>
              </a:buClr>
            </a:pPr>
            <a:endParaRPr lang="en-US" sz="1481" spc="-17" dirty="0">
              <a:latin typeface="HelveticaNeueLT Std Lt" panose="020B0403020202020204" pitchFamily="34" charset="0"/>
            </a:endParaRPr>
          </a:p>
          <a:p>
            <a:pPr>
              <a:buClr>
                <a:srgbClr val="EC008C"/>
              </a:buClr>
            </a:pPr>
            <a:r>
              <a:rPr lang="en-US" sz="1481" spc="-17" dirty="0">
                <a:latin typeface="HelveticaNeueLT Std Lt" panose="020B0403020202020204" pitchFamily="34" charset="0"/>
              </a:rPr>
              <a:t>investors@mintpayments.com</a:t>
            </a:r>
          </a:p>
        </p:txBody>
      </p:sp>
    </p:spTree>
    <p:extLst>
      <p:ext uri="{BB962C8B-B14F-4D97-AF65-F5344CB8AC3E}">
        <p14:creationId xmlns:p14="http://schemas.microsoft.com/office/powerpoint/2010/main" val="3321875917"/>
      </p:ext>
    </p:extLst>
  </p:cSld>
  <p:clrMapOvr>
    <a:masterClrMapping/>
  </p:clrMapOvr>
</p:sld>
</file>

<file path=ppt/theme/theme1.xml><?xml version="1.0" encoding="utf-8"?>
<a:theme xmlns:a="http://schemas.openxmlformats.org/drawingml/2006/main" name="Office Theme">
  <a:themeElements>
    <a:clrScheme name="Mint">
      <a:dk1>
        <a:sysClr val="windowText" lastClr="000000"/>
      </a:dk1>
      <a:lt1>
        <a:srgbClr val="FFFFFF"/>
      </a:lt1>
      <a:dk2>
        <a:srgbClr val="C7C8C0"/>
      </a:dk2>
      <a:lt2>
        <a:srgbClr val="D1E9D4"/>
      </a:lt2>
      <a:accent1>
        <a:srgbClr val="EC008C"/>
      </a:accent1>
      <a:accent2>
        <a:srgbClr val="D1E9D4"/>
      </a:accent2>
      <a:accent3>
        <a:srgbClr val="C7C8C0"/>
      </a:accent3>
      <a:accent4>
        <a:srgbClr val="FFFFFF"/>
      </a:accent4>
      <a:accent5>
        <a:srgbClr val="000000"/>
      </a:accent5>
      <a:accent6>
        <a:srgbClr val="D1E9D4"/>
      </a:accent6>
      <a:hlink>
        <a:srgbClr val="EC008C"/>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919621D3AABC41BD5A80E3733A302D" ma:contentTypeVersion="16" ma:contentTypeDescription="Create a new document." ma:contentTypeScope="" ma:versionID="dfe0a4967961e43c5dc04bbe5d6e1254">
  <xsd:schema xmlns:xsd="http://www.w3.org/2001/XMLSchema" xmlns:xs="http://www.w3.org/2001/XMLSchema" xmlns:p="http://schemas.microsoft.com/office/2006/metadata/properties" xmlns:ns2="eeccc3e7-329a-474c-8ef1-52ee56034ffa" xmlns:ns3="30f7fd19-f987-409e-b14c-e0e9827923d2" targetNamespace="http://schemas.microsoft.com/office/2006/metadata/properties" ma:root="true" ma:fieldsID="f4097a555d12dcaa301d7ffe3c68c6dd" ns2:_="" ns3:_="">
    <xsd:import namespace="eeccc3e7-329a-474c-8ef1-52ee56034ffa"/>
    <xsd:import namespace="30f7fd19-f987-409e-b14c-e0e9827923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cc3e7-329a-474c-8ef1-52ee56034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7e089e-c48f-4a39-96e1-dca3914f06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f7fd19-f987-409e-b14c-e0e9827923d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7ad582-90ec-44be-9b29-b60ed237ccbf}" ma:internalName="TaxCatchAll" ma:showField="CatchAllData" ma:web="30f7fd19-f987-409e-b14c-e0e9827923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333E1F-DF10-48DD-ADB3-D239826DE593}">
  <ds:schemaRefs>
    <ds:schemaRef ds:uri="http://schemas.microsoft.com/sharepoint/v3/contenttype/forms"/>
  </ds:schemaRefs>
</ds:datastoreItem>
</file>

<file path=customXml/itemProps2.xml><?xml version="1.0" encoding="utf-8"?>
<ds:datastoreItem xmlns:ds="http://schemas.openxmlformats.org/officeDocument/2006/customXml" ds:itemID="{32A9A65A-C060-45E9-BE62-3E66690EA3A9}"/>
</file>

<file path=docProps/app.xml><?xml version="1.0" encoding="utf-8"?>
<Properties xmlns="http://schemas.openxmlformats.org/officeDocument/2006/extended-properties" xmlns:vt="http://schemas.openxmlformats.org/officeDocument/2006/docPropsVTypes">
  <TotalTime>17747</TotalTime>
  <Words>1654</Words>
  <Application>Microsoft Macintosh PowerPoint</Application>
  <PresentationFormat>Widescreen</PresentationFormat>
  <Paragraphs>84</Paragraphs>
  <Slides>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Malgun Gothic</vt:lpstr>
      <vt:lpstr>Arial</vt:lpstr>
      <vt:lpstr>Calibri</vt:lpstr>
      <vt:lpstr>Calibri Light</vt:lpstr>
      <vt:lpstr>HelveticaNeueLT Pro 25 UltLt</vt:lpstr>
      <vt:lpstr>HelveticaNeueLT Pro 45 Lt</vt:lpstr>
      <vt:lpstr>HelveticaNeueLT Pro 55 Roman</vt:lpstr>
      <vt:lpstr>HelveticaNeueLT Std Lt</vt:lpstr>
      <vt:lpstr>HelveticaNeueLTStd-Lt</vt:lpstr>
      <vt:lpstr>Px Grotesk Regular</vt:lpstr>
      <vt:lpstr>Office Theme</vt:lpstr>
      <vt:lpstr>PowerPoint Presentation</vt:lpstr>
      <vt:lpstr>Disclaimer</vt:lpstr>
      <vt:lpstr>We are operating at scale, profitable and growing</vt:lpstr>
      <vt:lpstr>Financial Summary</vt:lpstr>
      <vt:lpstr>Looking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Rewarding Payments  Board Report   May 2020</dc:title>
  <dc:creator>Alex Teoh</dc:creator>
  <cp:lastModifiedBy>Alex Teoh</cp:lastModifiedBy>
  <cp:revision>902</cp:revision>
  <dcterms:created xsi:type="dcterms:W3CDTF">2020-05-26T14:22:13Z</dcterms:created>
  <dcterms:modified xsi:type="dcterms:W3CDTF">2022-10-19T11:38:49Z</dcterms:modified>
</cp:coreProperties>
</file>